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2" r:id="rId5"/>
  </p:sldMasterIdLst>
  <p:notesMasterIdLst>
    <p:notesMasterId r:id="rId23"/>
  </p:notesMasterIdLst>
  <p:handoutMasterIdLst>
    <p:handoutMasterId r:id="rId24"/>
  </p:handoutMasterIdLst>
  <p:sldIdLst>
    <p:sldId id="256" r:id="rId6"/>
    <p:sldId id="401" r:id="rId7"/>
    <p:sldId id="398" r:id="rId8"/>
    <p:sldId id="318" r:id="rId9"/>
    <p:sldId id="381" r:id="rId10"/>
    <p:sldId id="380" r:id="rId11"/>
    <p:sldId id="390" r:id="rId12"/>
    <p:sldId id="382" r:id="rId13"/>
    <p:sldId id="402" r:id="rId14"/>
    <p:sldId id="383" r:id="rId15"/>
    <p:sldId id="399" r:id="rId16"/>
    <p:sldId id="393" r:id="rId17"/>
    <p:sldId id="403" r:id="rId18"/>
    <p:sldId id="384" r:id="rId19"/>
    <p:sldId id="404" r:id="rId20"/>
    <p:sldId id="400" r:id="rId21"/>
    <p:sldId id="303" r:id="rId22"/>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C4FB49"/>
    <a:srgbClr val="8BEBE7"/>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9" autoAdjust="0"/>
    <p:restoredTop sz="94598" autoAdjust="0"/>
  </p:normalViewPr>
  <p:slideViewPr>
    <p:cSldViewPr snapToGrid="0">
      <p:cViewPr varScale="1">
        <p:scale>
          <a:sx n="69" d="100"/>
          <a:sy n="69" d="100"/>
        </p:scale>
        <p:origin x="89" y="69"/>
      </p:cViewPr>
      <p:guideLst>
        <p:guide orient="horz" pos="2160"/>
        <p:guide pos="3840"/>
      </p:guideLst>
    </p:cSldViewPr>
  </p:slideViewPr>
  <p:outlineViewPr>
    <p:cViewPr>
      <p:scale>
        <a:sx n="33" d="100"/>
        <a:sy n="33" d="100"/>
      </p:scale>
      <p:origin x="0" y="-586"/>
    </p:cViewPr>
  </p:outlineViewPr>
  <p:notesTextViewPr>
    <p:cViewPr>
      <p:scale>
        <a:sx n="3" d="2"/>
        <a:sy n="3" d="2"/>
      </p:scale>
      <p:origin x="0" y="0"/>
    </p:cViewPr>
  </p:notesTextViewPr>
  <p:sorterViewPr>
    <p:cViewPr>
      <p:scale>
        <a:sx n="80" d="100"/>
        <a:sy n="80" d="100"/>
      </p:scale>
      <p:origin x="0" y="-4474"/>
    </p:cViewPr>
  </p:sorterViewPr>
  <p:notesViewPr>
    <p:cSldViewPr snapToGrid="0">
      <p:cViewPr varScale="1">
        <p:scale>
          <a:sx n="87" d="100"/>
          <a:sy n="87" d="100"/>
        </p:scale>
        <p:origin x="3816"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996040-2522-45BD-A6A1-91BF3C71644B}" type="datetime1">
              <a:rPr lang="fr-FR" smtClean="0"/>
              <a:t>11/11/2023</a:t>
            </a:fld>
            <a:endParaRPr lang="fr-FR" dirty="0"/>
          </a:p>
        </p:txBody>
      </p:sp>
      <p:sp>
        <p:nvSpPr>
          <p:cNvPr id="4" name="Espace réservé du pied de page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fr-FR" smtClean="0"/>
              <a:t>‹N°›</a:t>
            </a:fld>
            <a:endParaRPr lang="fr-FR"/>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9B937-FDB0-4DA2-8CC3-52B4A83B5A68}" type="datetime1">
              <a:rPr lang="fr-FR" smtClean="0"/>
              <a:pPr/>
              <a:t>11/11/2023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fr-FR" noProof="0" smtClean="0"/>
              <a:t>‹N°›</a:t>
            </a:fld>
            <a:endParaRPr lang="fr-FR"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115A580F-E35D-42E1-AF82-E41CC201EA91}" type="slidenum">
              <a:rPr lang="fr-FR" smtClean="0"/>
              <a:t>1</a:t>
            </a:fld>
            <a:endParaRPr lang="fr-FR"/>
          </a:p>
        </p:txBody>
      </p:sp>
    </p:spTree>
    <p:extLst>
      <p:ext uri="{BB962C8B-B14F-4D97-AF65-F5344CB8AC3E}">
        <p14:creationId xmlns:p14="http://schemas.microsoft.com/office/powerpoint/2010/main" val="62105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5224DCA5-A7A8-4689-8651-5E03C020EB30}" type="slidenum">
              <a:rPr lang="fr-FR" smtClean="0"/>
              <a:t>17</a:t>
            </a:fld>
            <a:endParaRPr lang="fr-FR"/>
          </a:p>
        </p:txBody>
      </p:sp>
    </p:spTree>
    <p:extLst>
      <p:ext uri="{BB962C8B-B14F-4D97-AF65-F5344CB8AC3E}">
        <p14:creationId xmlns:p14="http://schemas.microsoft.com/office/powerpoint/2010/main" val="382030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rtlCol="0" anchor="t">
            <a:normAutofit/>
          </a:bodyPr>
          <a:lstStyle>
            <a:lvl1pPr>
              <a:defRPr>
                <a:solidFill>
                  <a:schemeClr val="bg1"/>
                </a:solidFill>
              </a:defRPr>
            </a:lvl1pPr>
          </a:lstStyle>
          <a:p>
            <a:pPr rtl="0"/>
            <a:r>
              <a:rPr lang="fr-FR" sz="4000" noProof="0">
                <a:solidFill>
                  <a:schemeClr val="bg1"/>
                </a:solidFill>
              </a:rPr>
              <a:t>Modifiez le style du titre</a:t>
            </a:r>
          </a:p>
        </p:txBody>
      </p:sp>
      <p:sp>
        <p:nvSpPr>
          <p:cNvPr id="10" name="Sous-titr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rtlCol="0" anchor="b">
            <a:normAutofit/>
          </a:bodyPr>
          <a:lstStyle>
            <a:lvl1pPr marL="0" indent="0">
              <a:buNone/>
              <a:defRPr sz="1800">
                <a:solidFill>
                  <a:schemeClr val="bg1"/>
                </a:solidFill>
              </a:defRPr>
            </a:lvl1pPr>
          </a:lstStyle>
          <a:p>
            <a:pPr rtl="0"/>
            <a:r>
              <a:rPr lang="fr-FR" sz="1800" noProof="0">
                <a:solidFill>
                  <a:schemeClr val="bg1"/>
                </a:solidFill>
              </a:rPr>
              <a:t>Insérer un sous-titre ici</a:t>
            </a:r>
          </a:p>
        </p:txBody>
      </p:sp>
      <p:sp>
        <p:nvSpPr>
          <p:cNvPr id="18" name="Espace réservé d’image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rtlCol="0" anchor="t"/>
          <a:lstStyle>
            <a:lvl1pPr marL="0" indent="0" algn="ctr">
              <a:buNone/>
              <a:defRPr>
                <a:solidFill>
                  <a:schemeClr val="bg1"/>
                </a:solidFill>
              </a:defRPr>
            </a:lvl1pPr>
          </a:lstStyle>
          <a:p>
            <a:pPr rtl="0"/>
            <a:r>
              <a:rPr lang="fr-FR" noProof="0"/>
              <a:t>Insérer une photo ici</a:t>
            </a:r>
          </a:p>
        </p:txBody>
      </p:sp>
      <p:cxnSp>
        <p:nvCxnSpPr>
          <p:cNvPr id="11" name="Connecteur droit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defRPr>
            </a:lvl1pPr>
          </a:lstStyle>
          <a:p>
            <a:pPr rtl="0"/>
            <a:r>
              <a:rPr lang="fr-FR" noProof="0"/>
              <a:t>Pourquoi s’intéresser aux bambous géants en Limagne? </a:t>
            </a:r>
          </a:p>
        </p:txBody>
      </p:sp>
      <p:sp>
        <p:nvSpPr>
          <p:cNvPr id="14" name="Espace réservé de la date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rtlCol="0"/>
          <a:lstStyle/>
          <a:p>
            <a:pPr rtl="0"/>
            <a:r>
              <a:rPr lang="fr-FR" noProof="0">
                <a:solidFill>
                  <a:srgbClr val="FFFFFF"/>
                </a:solidFill>
                <a:effectLst>
                  <a:outerShdw blurRad="38100" dist="38100" dir="2700000" algn="tl">
                    <a:srgbClr val="000000">
                      <a:alpha val="43137"/>
                    </a:srgbClr>
                  </a:outerShdw>
                </a:effectLst>
              </a:rPr>
              <a:t>12/12/2023 </a:t>
            </a:r>
          </a:p>
        </p:txBody>
      </p:sp>
      <p:sp>
        <p:nvSpPr>
          <p:cNvPr id="15" name="Espace réservé du numéro de diapositive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rtlCol="0"/>
          <a:lstStyle/>
          <a:p>
            <a:pPr rtl="0"/>
            <a:fld id="{E30AF5A0-43BB-4336-8627-9123B9144D80}" type="slidenum">
              <a:rPr lang="fr-FR" noProof="0" smtClean="0">
                <a:solidFill>
                  <a:srgbClr val="FFFFFF"/>
                </a:solidFill>
                <a:effectLst>
                  <a:outerShdw blurRad="38100" dist="38100" dir="2700000" algn="tl">
                    <a:srgbClr val="000000">
                      <a:alpha val="43137"/>
                    </a:srgbClr>
                  </a:outerShdw>
                </a:effectLst>
              </a:rPr>
              <a:t>‹N°›</a:t>
            </a:fld>
            <a:endParaRPr lang="fr-FR" noProof="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nne de contenu 2">
    <p:spTree>
      <p:nvGrpSpPr>
        <p:cNvPr id="1" name=""/>
        <p:cNvGrpSpPr/>
        <p:nvPr/>
      </p:nvGrpSpPr>
      <p:grpSpPr>
        <a:xfrm>
          <a:off x="0" y="0"/>
          <a:ext cx="0" cy="0"/>
          <a:chOff x="0" y="0"/>
          <a:chExt cx="0" cy="0"/>
        </a:xfrm>
      </p:grpSpPr>
      <p:sp>
        <p:nvSpPr>
          <p:cNvPr id="8" name="Titr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rtlCol="0"/>
          <a:lstStyle/>
          <a:p>
            <a:pPr rtl="0"/>
            <a:r>
              <a:rPr lang="fr-FR" noProof="0"/>
              <a:t>Modifiez le style du titre</a:t>
            </a:r>
          </a:p>
        </p:txBody>
      </p:sp>
      <p:cxnSp>
        <p:nvCxnSpPr>
          <p:cNvPr id="9" name="Connecteur droit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1" name="Espace réservé du contenu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rtlCol="0">
            <a:normAutofit/>
          </a:bodyPr>
          <a:lstStyle>
            <a:lvl1pPr>
              <a:lnSpc>
                <a:spcPct val="100000"/>
              </a:lnSpc>
              <a:defRPr sz="1800"/>
            </a:lvl1pPr>
          </a:lstStyle>
          <a:p>
            <a:pPr rtl="0"/>
            <a:r>
              <a:rPr lang="fr-FR" noProof="0"/>
              <a:t>Insérer du texte ici</a:t>
            </a:r>
          </a:p>
        </p:txBody>
      </p:sp>
      <p:sp>
        <p:nvSpPr>
          <p:cNvPr id="18" name="Espace réservé du texte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7" name="Espace réservé du contenu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rtlCol="0">
            <a:normAutofit/>
          </a:bodyPr>
          <a:lstStyle>
            <a:lvl1pPr>
              <a:lnSpc>
                <a:spcPct val="100000"/>
              </a:lnSpc>
              <a:defRPr sz="1800"/>
            </a:lvl1pPr>
          </a:lstStyle>
          <a:p>
            <a:pPr rtl="0"/>
            <a:r>
              <a:rPr lang="fr-FR" noProof="0"/>
              <a:t>Insérer du texte ici</a:t>
            </a:r>
          </a:p>
        </p:txBody>
      </p:sp>
      <p:cxnSp>
        <p:nvCxnSpPr>
          <p:cNvPr id="12" name="Connecteur droit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p>
        </p:txBody>
      </p:sp>
      <p:sp>
        <p:nvSpPr>
          <p:cNvPr id="14" name="Espace réservé de la date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15" name="Espace réservé du numéro de diapositive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fr-FR" noProof="0" smtClean="0"/>
              <a:t>‹N°›</a:t>
            </a:fld>
            <a:endParaRPr lang="fr-FR" noProof="0"/>
          </a:p>
        </p:txBody>
      </p:sp>
    </p:spTree>
    <p:extLst>
      <p:ext uri="{BB962C8B-B14F-4D97-AF65-F5344CB8AC3E}">
        <p14:creationId xmlns:p14="http://schemas.microsoft.com/office/powerpoint/2010/main" val="101932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nne de contenu 3">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r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rtlCol="0"/>
          <a:lstStyle/>
          <a:p>
            <a:pPr rtl="0"/>
            <a:r>
              <a:rPr lang="fr-FR" noProof="0"/>
              <a:t>Modifiez le style du titre</a:t>
            </a:r>
          </a:p>
        </p:txBody>
      </p:sp>
      <p:sp>
        <p:nvSpPr>
          <p:cNvPr id="14" name="Espace réservé du texte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9" name="Espace réservé du contenu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rtlCol="0">
            <a:normAutofit/>
          </a:bodyPr>
          <a:lstStyle>
            <a:lvl1pPr>
              <a:lnSpc>
                <a:spcPct val="100000"/>
              </a:lnSpc>
              <a:defRPr sz="1800"/>
            </a:lvl1pPr>
          </a:lstStyle>
          <a:p>
            <a:pPr rtl="0"/>
            <a:r>
              <a:rPr lang="fr-FR" noProof="0"/>
              <a:t>Insérer du texte ici</a:t>
            </a:r>
          </a:p>
        </p:txBody>
      </p:sp>
      <p:sp>
        <p:nvSpPr>
          <p:cNvPr id="17" name="Espace réservé du texte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5" name="Espace réservé du contenu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rtlCol="0">
            <a:normAutofit/>
          </a:bodyPr>
          <a:lstStyle>
            <a:lvl1pPr>
              <a:lnSpc>
                <a:spcPct val="100000"/>
              </a:lnSpc>
              <a:defRPr sz="1800"/>
            </a:lvl1pPr>
          </a:lstStyle>
          <a:p>
            <a:pPr rtl="0"/>
            <a:r>
              <a:rPr lang="fr-FR" noProof="0"/>
              <a:t>Insérer du texte ici</a:t>
            </a:r>
          </a:p>
        </p:txBody>
      </p:sp>
      <p:sp>
        <p:nvSpPr>
          <p:cNvPr id="18" name="Espace réservé du texte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rtlCol="0"/>
          <a:lstStyle>
            <a:lvl1pPr marL="0" indent="0">
              <a:buNone/>
              <a:defRPr b="1">
                <a:solidFill>
                  <a:schemeClr val="accent4"/>
                </a:solidFill>
              </a:defRPr>
            </a:lvl1pPr>
          </a:lstStyle>
          <a:p>
            <a:pPr lvl="0" rtl="0"/>
            <a:r>
              <a:rPr lang="fr-FR" noProof="0"/>
              <a:t>Insérer un sous-titre ici</a:t>
            </a:r>
          </a:p>
        </p:txBody>
      </p:sp>
      <p:sp>
        <p:nvSpPr>
          <p:cNvPr id="16" name="Espace réservé du contenu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rtlCol="0">
            <a:normAutofit/>
          </a:bodyPr>
          <a:lstStyle>
            <a:lvl1pPr>
              <a:lnSpc>
                <a:spcPct val="100000"/>
              </a:lnSpc>
              <a:defRPr sz="1800"/>
            </a:lvl1pPr>
          </a:lstStyle>
          <a:p>
            <a:pPr rtl="0"/>
            <a:r>
              <a:rPr lang="fr-FR" noProof="0"/>
              <a:t>Insérer du texte ici</a:t>
            </a:r>
          </a:p>
        </p:txBody>
      </p:sp>
      <p:cxnSp>
        <p:nvCxnSpPr>
          <p:cNvPr id="10" name="Connecteur droit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pied de page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p>
        </p:txBody>
      </p:sp>
      <p:sp>
        <p:nvSpPr>
          <p:cNvPr id="12" name="Espace réservé de la date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13" name="Espace réservé du numéro de diapositive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fr-FR" noProof="0" smtClean="0"/>
              <a:t>‹N°›</a:t>
            </a:fld>
            <a:endParaRPr lang="fr-FR" noProof="0"/>
          </a:p>
        </p:txBody>
      </p:sp>
    </p:spTree>
    <p:extLst>
      <p:ext uri="{BB962C8B-B14F-4D97-AF65-F5344CB8AC3E}">
        <p14:creationId xmlns:p14="http://schemas.microsoft.com/office/powerpoint/2010/main" val="2986452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ynthèse">
    <p:spTree>
      <p:nvGrpSpPr>
        <p:cNvPr id="1" name=""/>
        <p:cNvGrpSpPr/>
        <p:nvPr/>
      </p:nvGrpSpPr>
      <p:grpSpPr>
        <a:xfrm>
          <a:off x="0" y="0"/>
          <a:ext cx="0" cy="0"/>
          <a:chOff x="0" y="0"/>
          <a:chExt cx="0" cy="0"/>
        </a:xfrm>
      </p:grpSpPr>
      <p:cxnSp>
        <p:nvCxnSpPr>
          <p:cNvPr id="28" name="Connecteur droit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r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rtlCol="0">
            <a:normAutofit/>
          </a:bodyPr>
          <a:lstStyle/>
          <a:p>
            <a:pPr rtl="0"/>
            <a:r>
              <a:rPr lang="fr-FR" noProof="0"/>
              <a:t>Modifiez le style du titre</a:t>
            </a:r>
          </a:p>
        </p:txBody>
      </p:sp>
      <p:sp>
        <p:nvSpPr>
          <p:cNvPr id="51" name="Espace réservé d’image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rtlCol="0"/>
          <a:lstStyle>
            <a:lvl1pPr marL="0" indent="0" algn="ctr">
              <a:buNone/>
              <a:defRPr/>
            </a:lvl1pPr>
          </a:lstStyle>
          <a:p>
            <a:pPr rtl="0"/>
            <a:r>
              <a:rPr lang="fr-FR" noProof="0"/>
              <a:t>Insérer une photo ici</a:t>
            </a:r>
          </a:p>
        </p:txBody>
      </p:sp>
      <p:sp>
        <p:nvSpPr>
          <p:cNvPr id="53" name="Espace réservé d’image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rtlCol="0"/>
          <a:lstStyle>
            <a:lvl1pPr marL="0" indent="0" algn="ctr">
              <a:buNone/>
              <a:defRPr/>
            </a:lvl1pPr>
          </a:lstStyle>
          <a:p>
            <a:pPr rtl="0"/>
            <a:r>
              <a:rPr lang="fr-FR" noProof="0"/>
              <a:t>Insérer une photo ici</a:t>
            </a:r>
          </a:p>
        </p:txBody>
      </p:sp>
      <p:sp>
        <p:nvSpPr>
          <p:cNvPr id="57" name="Espace réservé d’image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rtlCol="0"/>
          <a:lstStyle>
            <a:lvl1pPr marL="0" indent="0" algn="ctr">
              <a:buNone/>
              <a:defRPr/>
            </a:lvl1pPr>
          </a:lstStyle>
          <a:p>
            <a:pPr rtl="0"/>
            <a:r>
              <a:rPr lang="fr-FR" noProof="0"/>
              <a:t>Insérer une photo ici</a:t>
            </a:r>
          </a:p>
        </p:txBody>
      </p:sp>
      <p:sp>
        <p:nvSpPr>
          <p:cNvPr id="54" name="Espace réservé d’image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rtlCol="0"/>
          <a:lstStyle>
            <a:lvl1pPr marL="0" indent="0" algn="ctr">
              <a:buNone/>
              <a:defRPr/>
            </a:lvl1pPr>
          </a:lstStyle>
          <a:p>
            <a:pPr rtl="0"/>
            <a:r>
              <a:rPr lang="fr-FR" noProof="0"/>
              <a:t>Insérer une photo ici</a:t>
            </a:r>
          </a:p>
        </p:txBody>
      </p:sp>
      <p:sp>
        <p:nvSpPr>
          <p:cNvPr id="29" name="Espace réservé du contenu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rtlCol="0">
            <a:normAutofit/>
          </a:bodyPr>
          <a:lstStyle>
            <a:lvl1pPr marL="0" indent="0">
              <a:lnSpc>
                <a:spcPct val="100000"/>
              </a:lnSpc>
              <a:buNone/>
              <a:defRPr sz="1800"/>
            </a:lvl1pPr>
          </a:lstStyle>
          <a:p>
            <a:pPr lvl="0" rtl="0"/>
            <a:r>
              <a:rPr lang="fr-FR" noProof="0"/>
              <a:t>Cliquez pour modifier les styles du texte du masque</a:t>
            </a:r>
          </a:p>
        </p:txBody>
      </p:sp>
      <p:sp>
        <p:nvSpPr>
          <p:cNvPr id="34" name="Espace réservé du pied de page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p>
        </p:txBody>
      </p:sp>
      <p:sp>
        <p:nvSpPr>
          <p:cNvPr id="35" name="Espace réservé de la date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36" name="Espace réservé du numéro de diapositive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rtlCol="0"/>
          <a:lstStyle/>
          <a:p>
            <a:pPr rtl="0"/>
            <a:fld id="{DE330D17-32E5-404A-9262-6A998ABC0878}" type="slidenum">
              <a:rPr lang="fr-FR" noProof="0" smtClean="0"/>
              <a:t>‹N°›</a:t>
            </a:fld>
            <a:endParaRPr lang="fr-FR" noProof="0"/>
          </a:p>
        </p:txBody>
      </p:sp>
    </p:spTree>
    <p:extLst>
      <p:ext uri="{BB962C8B-B14F-4D97-AF65-F5344CB8AC3E}">
        <p14:creationId xmlns:p14="http://schemas.microsoft.com/office/powerpoint/2010/main" val="252270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rmeture">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rtlCol="0">
            <a:normAutofit/>
          </a:bodyPr>
          <a:lstStyle>
            <a:lvl1pPr>
              <a:defRPr>
                <a:solidFill>
                  <a:schemeClr val="bg1"/>
                </a:solidFill>
              </a:defRPr>
            </a:lvl1pPr>
          </a:lstStyle>
          <a:p>
            <a:pPr rtl="0"/>
            <a:r>
              <a:rPr lang="fr-FR" noProof="0"/>
              <a:t>Cliquez pour ajouter un titre</a:t>
            </a:r>
          </a:p>
        </p:txBody>
      </p:sp>
      <p:sp>
        <p:nvSpPr>
          <p:cNvPr id="9" name="Sous-titr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rtlCol="0" anchor="t"/>
          <a:lstStyle>
            <a:lvl1pPr marL="0" indent="0">
              <a:buNone/>
              <a:defRPr sz="1800">
                <a:solidFill>
                  <a:schemeClr val="bg1"/>
                </a:solidFill>
              </a:defRPr>
            </a:lvl1pPr>
          </a:lstStyle>
          <a:p>
            <a:pPr rtl="0"/>
            <a:r>
              <a:rPr lang="fr-FR" noProof="0"/>
              <a:t>Cliquez pour ajouter un sous-titre</a:t>
            </a:r>
          </a:p>
        </p:txBody>
      </p:sp>
      <p:sp>
        <p:nvSpPr>
          <p:cNvPr id="20" name="Espace réservé d’image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rtlCol="0"/>
          <a:lstStyle>
            <a:lvl1pPr marL="0" indent="0" algn="ctr">
              <a:buNone/>
              <a:defRPr>
                <a:solidFill>
                  <a:schemeClr val="bg1"/>
                </a:solidFill>
              </a:defRPr>
            </a:lvl1pPr>
          </a:lstStyle>
          <a:p>
            <a:pPr rtl="0"/>
            <a:r>
              <a:rPr lang="fr-FR" noProof="0"/>
              <a:t>Insérer une photo ici</a:t>
            </a:r>
          </a:p>
        </p:txBody>
      </p:sp>
      <p:sp>
        <p:nvSpPr>
          <p:cNvPr id="21" name="Espace réservé d’image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rtlCol="0"/>
          <a:lstStyle>
            <a:lvl1pPr marL="0" indent="0" algn="ctr">
              <a:buNone/>
              <a:defRPr>
                <a:solidFill>
                  <a:schemeClr val="bg1"/>
                </a:solidFill>
              </a:defRPr>
            </a:lvl1pPr>
          </a:lstStyle>
          <a:p>
            <a:pPr rtl="0"/>
            <a:r>
              <a:rPr lang="fr-FR" noProof="0"/>
              <a:t>Insérer une photo ici</a:t>
            </a:r>
          </a:p>
        </p:txBody>
      </p:sp>
      <p:cxnSp>
        <p:nvCxnSpPr>
          <p:cNvPr id="12" name="Connecteur droit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rtlCol="0"/>
          <a:lstStyle>
            <a:lvl1pPr>
              <a:defRPr>
                <a:solidFill>
                  <a:schemeClr val="bg1"/>
                </a:solidFill>
              </a:defRPr>
            </a:lvl1pPr>
          </a:lstStyle>
          <a:p>
            <a:pPr rtl="0"/>
            <a:r>
              <a:rPr lang="fr-FR" noProof="0"/>
              <a:t>Pourquoi s’intéresser aux bambous géants en Limagne? </a:t>
            </a:r>
          </a:p>
        </p:txBody>
      </p:sp>
      <p:sp>
        <p:nvSpPr>
          <p:cNvPr id="14" name="Espace réservé de la date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rtlCol="0"/>
          <a:lstStyle>
            <a:lvl1pPr>
              <a:defRPr>
                <a:solidFill>
                  <a:schemeClr val="bg1"/>
                </a:solidFill>
              </a:defRPr>
            </a:lvl1pPr>
          </a:lstStyle>
          <a:p>
            <a:pPr rtl="0"/>
            <a:r>
              <a:rPr lang="fr-FR" noProof="0"/>
              <a:t>12/12/2023 </a:t>
            </a:r>
          </a:p>
        </p:txBody>
      </p:sp>
      <p:sp>
        <p:nvSpPr>
          <p:cNvPr id="15" name="Espace réservé du numéro de diapositive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rtlCol="0"/>
          <a:lstStyle>
            <a:lvl1pPr>
              <a:defRPr>
                <a:solidFill>
                  <a:schemeClr val="bg1"/>
                </a:solidFill>
              </a:defRPr>
            </a:lvl1pPr>
          </a:lstStyle>
          <a:p>
            <a:pPr rtl="0"/>
            <a:fld id="{A53D7EE4-1EDB-42FD-B6B7-A82C9F31F0F4}" type="slidenum">
              <a:rPr lang="fr-FR" noProof="0" smtClean="0"/>
              <a:pPr rtl="0"/>
              <a:t>‹N°›</a:t>
            </a:fld>
            <a:endParaRPr lang="fr-FR" noProof="0"/>
          </a:p>
        </p:txBody>
      </p:sp>
    </p:spTree>
    <p:extLst>
      <p:ext uri="{BB962C8B-B14F-4D97-AF65-F5344CB8AC3E}">
        <p14:creationId xmlns:p14="http://schemas.microsoft.com/office/powerpoint/2010/main" val="337097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CA4781-1BE6-7F36-9245-97B7438E0B5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DB8B44F-644A-37B4-8611-5587436BDF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9FA9B23-676E-B4E4-56A6-98D538E4FDDD}"/>
              </a:ext>
            </a:extLst>
          </p:cNvPr>
          <p:cNvSpPr>
            <a:spLocks noGrp="1"/>
          </p:cNvSpPr>
          <p:nvPr>
            <p:ph type="dt" sz="half" idx="10"/>
          </p:nvPr>
        </p:nvSpPr>
        <p:spPr/>
        <p:txBody>
          <a:bodyPr/>
          <a:lstStyle/>
          <a:p>
            <a:r>
              <a:rPr lang="fr-FR"/>
              <a:t>12/12/2023 </a:t>
            </a:r>
          </a:p>
        </p:txBody>
      </p:sp>
      <p:sp>
        <p:nvSpPr>
          <p:cNvPr id="5" name="Espace réservé du pied de page 4">
            <a:extLst>
              <a:ext uri="{FF2B5EF4-FFF2-40B4-BE49-F238E27FC236}">
                <a16:creationId xmlns:a16="http://schemas.microsoft.com/office/drawing/2014/main" id="{D7B5F0DC-35A7-2CCE-79C6-8F0778549849}"/>
              </a:ext>
            </a:extLst>
          </p:cNvPr>
          <p:cNvSpPr>
            <a:spLocks noGrp="1"/>
          </p:cNvSpPr>
          <p:nvPr>
            <p:ph type="ftr" sz="quarter" idx="11"/>
          </p:nvPr>
        </p:nvSpPr>
        <p:spPr/>
        <p:txBody>
          <a:bodyPr/>
          <a:lstStyle/>
          <a:p>
            <a:r>
              <a:rPr lang="fr-FR"/>
              <a:t>Pourquoi s’intéresser aux bambous géants en Limagne? </a:t>
            </a:r>
          </a:p>
        </p:txBody>
      </p:sp>
      <p:sp>
        <p:nvSpPr>
          <p:cNvPr id="6" name="Espace réservé du numéro de diapositive 5">
            <a:extLst>
              <a:ext uri="{FF2B5EF4-FFF2-40B4-BE49-F238E27FC236}">
                <a16:creationId xmlns:a16="http://schemas.microsoft.com/office/drawing/2014/main" id="{8140D817-5206-AE24-84FA-AD9C602CDBBB}"/>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875982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F1C47-D9EA-0B9A-5ABA-1A29314A1B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F1B23DE-6ED1-8F98-BC44-1D977FB5FF6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B74A4C-D42C-DA7B-D7C0-76D97190058D}"/>
              </a:ext>
            </a:extLst>
          </p:cNvPr>
          <p:cNvSpPr>
            <a:spLocks noGrp="1"/>
          </p:cNvSpPr>
          <p:nvPr>
            <p:ph type="dt" sz="half" idx="10"/>
          </p:nvPr>
        </p:nvSpPr>
        <p:spPr/>
        <p:txBody>
          <a:bodyPr/>
          <a:lstStyle/>
          <a:p>
            <a:r>
              <a:rPr lang="fr-FR"/>
              <a:t>12/12/2023 </a:t>
            </a:r>
          </a:p>
        </p:txBody>
      </p:sp>
      <p:sp>
        <p:nvSpPr>
          <p:cNvPr id="5" name="Espace réservé du pied de page 4">
            <a:extLst>
              <a:ext uri="{FF2B5EF4-FFF2-40B4-BE49-F238E27FC236}">
                <a16:creationId xmlns:a16="http://schemas.microsoft.com/office/drawing/2014/main" id="{5B39CECD-BB12-6AF6-2B58-E25D0B3BC3FE}"/>
              </a:ext>
            </a:extLst>
          </p:cNvPr>
          <p:cNvSpPr>
            <a:spLocks noGrp="1"/>
          </p:cNvSpPr>
          <p:nvPr>
            <p:ph type="ftr" sz="quarter" idx="11"/>
          </p:nvPr>
        </p:nvSpPr>
        <p:spPr/>
        <p:txBody>
          <a:bodyPr/>
          <a:lstStyle/>
          <a:p>
            <a:r>
              <a:rPr lang="fr-FR"/>
              <a:t>Pourquoi s’intéresser aux bambous géants en Limagne? </a:t>
            </a:r>
          </a:p>
        </p:txBody>
      </p:sp>
      <p:sp>
        <p:nvSpPr>
          <p:cNvPr id="6" name="Espace réservé du numéro de diapositive 5">
            <a:extLst>
              <a:ext uri="{FF2B5EF4-FFF2-40B4-BE49-F238E27FC236}">
                <a16:creationId xmlns:a16="http://schemas.microsoft.com/office/drawing/2014/main" id="{CDF5431F-F64E-081F-2F3A-08ACB9A813FE}"/>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4131230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DC2395-2F0A-4B1E-BEB3-F409A2E7780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0B647BF-9DF4-314F-B202-2BA0002A2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57D0BFD-0348-FA10-9B9F-4B462BF4E200}"/>
              </a:ext>
            </a:extLst>
          </p:cNvPr>
          <p:cNvSpPr>
            <a:spLocks noGrp="1"/>
          </p:cNvSpPr>
          <p:nvPr>
            <p:ph type="dt" sz="half" idx="10"/>
          </p:nvPr>
        </p:nvSpPr>
        <p:spPr/>
        <p:txBody>
          <a:bodyPr/>
          <a:lstStyle/>
          <a:p>
            <a:r>
              <a:rPr lang="fr-FR"/>
              <a:t>12/12/2023 </a:t>
            </a:r>
          </a:p>
        </p:txBody>
      </p:sp>
      <p:sp>
        <p:nvSpPr>
          <p:cNvPr id="5" name="Espace réservé du pied de page 4">
            <a:extLst>
              <a:ext uri="{FF2B5EF4-FFF2-40B4-BE49-F238E27FC236}">
                <a16:creationId xmlns:a16="http://schemas.microsoft.com/office/drawing/2014/main" id="{7B54CE78-EBD4-DC6D-651A-A5BA3AF973C8}"/>
              </a:ext>
            </a:extLst>
          </p:cNvPr>
          <p:cNvSpPr>
            <a:spLocks noGrp="1"/>
          </p:cNvSpPr>
          <p:nvPr>
            <p:ph type="ftr" sz="quarter" idx="11"/>
          </p:nvPr>
        </p:nvSpPr>
        <p:spPr/>
        <p:txBody>
          <a:bodyPr/>
          <a:lstStyle/>
          <a:p>
            <a:r>
              <a:rPr lang="fr-FR"/>
              <a:t>Pourquoi s’intéresser aux bambous géants en Limagne? </a:t>
            </a:r>
          </a:p>
        </p:txBody>
      </p:sp>
      <p:sp>
        <p:nvSpPr>
          <p:cNvPr id="6" name="Espace réservé du numéro de diapositive 5">
            <a:extLst>
              <a:ext uri="{FF2B5EF4-FFF2-40B4-BE49-F238E27FC236}">
                <a16:creationId xmlns:a16="http://schemas.microsoft.com/office/drawing/2014/main" id="{81EDF212-AB1B-0B6D-F3D5-5AF033CCF147}"/>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2565468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1463FF-7E99-31C3-F17A-90EDD53A086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E4F9CEF-6F4E-1FA5-309C-F16D66032C8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3978C54-A971-9FCC-A12A-B4E223FEEE5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8509D3D-7834-933C-EDC5-727FBD71E5DD}"/>
              </a:ext>
            </a:extLst>
          </p:cNvPr>
          <p:cNvSpPr>
            <a:spLocks noGrp="1"/>
          </p:cNvSpPr>
          <p:nvPr>
            <p:ph type="dt" sz="half" idx="10"/>
          </p:nvPr>
        </p:nvSpPr>
        <p:spPr/>
        <p:txBody>
          <a:bodyPr/>
          <a:lstStyle/>
          <a:p>
            <a:r>
              <a:rPr lang="fr-FR"/>
              <a:t>12/12/2023 </a:t>
            </a:r>
          </a:p>
        </p:txBody>
      </p:sp>
      <p:sp>
        <p:nvSpPr>
          <p:cNvPr id="6" name="Espace réservé du pied de page 5">
            <a:extLst>
              <a:ext uri="{FF2B5EF4-FFF2-40B4-BE49-F238E27FC236}">
                <a16:creationId xmlns:a16="http://schemas.microsoft.com/office/drawing/2014/main" id="{0EE7F734-DD70-31DC-AAC6-ED521D9B846E}"/>
              </a:ext>
            </a:extLst>
          </p:cNvPr>
          <p:cNvSpPr>
            <a:spLocks noGrp="1"/>
          </p:cNvSpPr>
          <p:nvPr>
            <p:ph type="ftr" sz="quarter" idx="11"/>
          </p:nvPr>
        </p:nvSpPr>
        <p:spPr/>
        <p:txBody>
          <a:bodyPr/>
          <a:lstStyle/>
          <a:p>
            <a:r>
              <a:rPr lang="fr-FR"/>
              <a:t>Pourquoi s’intéresser aux bambous géants en Limagne? </a:t>
            </a:r>
          </a:p>
        </p:txBody>
      </p:sp>
      <p:sp>
        <p:nvSpPr>
          <p:cNvPr id="7" name="Espace réservé du numéro de diapositive 6">
            <a:extLst>
              <a:ext uri="{FF2B5EF4-FFF2-40B4-BE49-F238E27FC236}">
                <a16:creationId xmlns:a16="http://schemas.microsoft.com/office/drawing/2014/main" id="{AE4A7277-9ACA-175C-016D-ACCA971799AC}"/>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195996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E17A7E-464A-4649-C8FA-12A7D152DB5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F6B3F37-AF62-82A6-A20A-1E800F37C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569ACD5-823F-B964-2C22-673E69409D7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223534D-FF3B-A6D8-FCC8-4657E66516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A65D7DD-6E8B-D8FB-4C80-EC6465F6F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6F70B25-913A-3E0A-26A8-594FBF771418}"/>
              </a:ext>
            </a:extLst>
          </p:cNvPr>
          <p:cNvSpPr>
            <a:spLocks noGrp="1"/>
          </p:cNvSpPr>
          <p:nvPr>
            <p:ph type="dt" sz="half" idx="10"/>
          </p:nvPr>
        </p:nvSpPr>
        <p:spPr/>
        <p:txBody>
          <a:bodyPr/>
          <a:lstStyle/>
          <a:p>
            <a:r>
              <a:rPr lang="fr-FR"/>
              <a:t>12/12/2023 </a:t>
            </a:r>
          </a:p>
        </p:txBody>
      </p:sp>
      <p:sp>
        <p:nvSpPr>
          <p:cNvPr id="8" name="Espace réservé du pied de page 7">
            <a:extLst>
              <a:ext uri="{FF2B5EF4-FFF2-40B4-BE49-F238E27FC236}">
                <a16:creationId xmlns:a16="http://schemas.microsoft.com/office/drawing/2014/main" id="{8358E2B9-3F07-7E2E-4310-4742ACFA92B3}"/>
              </a:ext>
            </a:extLst>
          </p:cNvPr>
          <p:cNvSpPr>
            <a:spLocks noGrp="1"/>
          </p:cNvSpPr>
          <p:nvPr>
            <p:ph type="ftr" sz="quarter" idx="11"/>
          </p:nvPr>
        </p:nvSpPr>
        <p:spPr/>
        <p:txBody>
          <a:bodyPr/>
          <a:lstStyle/>
          <a:p>
            <a:r>
              <a:rPr lang="fr-FR"/>
              <a:t>Pourquoi s’intéresser aux bambous géants en Limagne? </a:t>
            </a:r>
          </a:p>
        </p:txBody>
      </p:sp>
      <p:sp>
        <p:nvSpPr>
          <p:cNvPr id="9" name="Espace réservé du numéro de diapositive 8">
            <a:extLst>
              <a:ext uri="{FF2B5EF4-FFF2-40B4-BE49-F238E27FC236}">
                <a16:creationId xmlns:a16="http://schemas.microsoft.com/office/drawing/2014/main" id="{5BF1DFA8-7D32-3493-2B43-A002960E8C7C}"/>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2775116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6A3FE3-2823-8B9B-31FA-3E81AF6B7A3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ADE7905-B965-60CD-BDA7-900E1F162740}"/>
              </a:ext>
            </a:extLst>
          </p:cNvPr>
          <p:cNvSpPr>
            <a:spLocks noGrp="1"/>
          </p:cNvSpPr>
          <p:nvPr>
            <p:ph type="dt" sz="half" idx="10"/>
          </p:nvPr>
        </p:nvSpPr>
        <p:spPr/>
        <p:txBody>
          <a:bodyPr/>
          <a:lstStyle/>
          <a:p>
            <a:r>
              <a:rPr lang="fr-FR"/>
              <a:t>12/12/2023 </a:t>
            </a:r>
          </a:p>
        </p:txBody>
      </p:sp>
      <p:sp>
        <p:nvSpPr>
          <p:cNvPr id="4" name="Espace réservé du pied de page 3">
            <a:extLst>
              <a:ext uri="{FF2B5EF4-FFF2-40B4-BE49-F238E27FC236}">
                <a16:creationId xmlns:a16="http://schemas.microsoft.com/office/drawing/2014/main" id="{D01516DD-A5E7-E382-6885-77CAC4C8925D}"/>
              </a:ext>
            </a:extLst>
          </p:cNvPr>
          <p:cNvSpPr>
            <a:spLocks noGrp="1"/>
          </p:cNvSpPr>
          <p:nvPr>
            <p:ph type="ftr" sz="quarter" idx="11"/>
          </p:nvPr>
        </p:nvSpPr>
        <p:spPr/>
        <p:txBody>
          <a:bodyPr/>
          <a:lstStyle/>
          <a:p>
            <a:r>
              <a:rPr lang="fr-FR"/>
              <a:t>Pourquoi s’intéresser aux bambous géants en Limagne? </a:t>
            </a:r>
          </a:p>
        </p:txBody>
      </p:sp>
      <p:sp>
        <p:nvSpPr>
          <p:cNvPr id="5" name="Espace réservé du numéro de diapositive 4">
            <a:extLst>
              <a:ext uri="{FF2B5EF4-FFF2-40B4-BE49-F238E27FC236}">
                <a16:creationId xmlns:a16="http://schemas.microsoft.com/office/drawing/2014/main" id="{7D1DE6F4-F5C3-14F6-E955-605F1058F3D8}"/>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803427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dre du jour">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rtlCol="0">
            <a:normAutofit/>
          </a:bodyPr>
          <a:lstStyle/>
          <a:p>
            <a:pPr rtl="0"/>
            <a:r>
              <a:rPr lang="fr-FR" sz="4000" noProof="0"/>
              <a:t>Modifiez le style du titre</a:t>
            </a:r>
          </a:p>
        </p:txBody>
      </p:sp>
      <p:sp>
        <p:nvSpPr>
          <p:cNvPr id="18" name="Espace réservé d’image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rtlCol="0"/>
          <a:lstStyle>
            <a:lvl1pPr marL="0" indent="0" algn="ctr">
              <a:buNone/>
              <a:defRPr/>
            </a:lvl1pPr>
          </a:lstStyle>
          <a:p>
            <a:pPr rtl="0"/>
            <a:r>
              <a:rPr lang="fr-FR" noProof="0"/>
              <a:t>Insérer une photo ici</a:t>
            </a:r>
          </a:p>
        </p:txBody>
      </p:sp>
      <p:cxnSp>
        <p:nvCxnSpPr>
          <p:cNvPr id="10" name="Connecteur droit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rtlCol="0">
            <a:normAutofit/>
          </a:bodyPr>
          <a:lstStyle>
            <a:lvl1pPr marL="0" indent="0">
              <a:lnSpc>
                <a:spcPct val="100000"/>
              </a:lnSpc>
              <a:buNone/>
              <a:defRPr sz="1800"/>
            </a:lvl1pPr>
          </a:lstStyle>
          <a:p>
            <a:pPr lvl="0" rtl="0"/>
            <a:r>
              <a:rPr lang="fr-FR" noProof="0"/>
              <a:t>Cliquez pour modifier les styles du texte du masque</a:t>
            </a:r>
          </a:p>
        </p:txBody>
      </p:sp>
      <p:cxnSp>
        <p:nvCxnSpPr>
          <p:cNvPr id="12" name="Connecteur droit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pied de page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effectLst/>
              </a:defRPr>
            </a:lvl1pPr>
          </a:lstStyle>
          <a:p>
            <a:pPr rtl="0"/>
            <a:r>
              <a:rPr lang="fr-FR" noProof="0"/>
              <a:t>Pourquoi s’intéresser aux bambous géants en Limagne? </a:t>
            </a:r>
          </a:p>
        </p:txBody>
      </p:sp>
      <p:sp>
        <p:nvSpPr>
          <p:cNvPr id="14" name="Espace réservé de la date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rtlCol="0"/>
          <a:lstStyle/>
          <a:p>
            <a:pPr rtl="0"/>
            <a:r>
              <a:rPr lang="fr-FR" noProof="0"/>
              <a:t>12/12/2023 </a:t>
            </a:r>
          </a:p>
        </p:txBody>
      </p:sp>
      <p:sp>
        <p:nvSpPr>
          <p:cNvPr id="15" name="Espace réservé du numéro de diapositive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rtlCol="0"/>
          <a:lstStyle/>
          <a:p>
            <a:pPr rtl="0"/>
            <a:fld id="{E30AF5A0-43BB-4336-8627-9123B9144D80}" type="slidenum">
              <a:rPr lang="fr-FR" noProof="0" smtClean="0"/>
              <a:t>‹N°›</a:t>
            </a:fld>
            <a:endParaRPr lang="fr-FR" noProof="0"/>
          </a:p>
        </p:txBody>
      </p:sp>
    </p:spTree>
    <p:extLst>
      <p:ext uri="{BB962C8B-B14F-4D97-AF65-F5344CB8AC3E}">
        <p14:creationId xmlns:p14="http://schemas.microsoft.com/office/powerpoint/2010/main" val="313464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EDCEA1E-742E-78BE-1F4F-7704D5DADF4C}"/>
              </a:ext>
            </a:extLst>
          </p:cNvPr>
          <p:cNvSpPr>
            <a:spLocks noGrp="1"/>
          </p:cNvSpPr>
          <p:nvPr>
            <p:ph type="dt" sz="half" idx="10"/>
          </p:nvPr>
        </p:nvSpPr>
        <p:spPr/>
        <p:txBody>
          <a:bodyPr/>
          <a:lstStyle/>
          <a:p>
            <a:r>
              <a:rPr lang="fr-FR"/>
              <a:t>12/12/2023 </a:t>
            </a:r>
          </a:p>
        </p:txBody>
      </p:sp>
      <p:sp>
        <p:nvSpPr>
          <p:cNvPr id="3" name="Espace réservé du pied de page 2">
            <a:extLst>
              <a:ext uri="{FF2B5EF4-FFF2-40B4-BE49-F238E27FC236}">
                <a16:creationId xmlns:a16="http://schemas.microsoft.com/office/drawing/2014/main" id="{8497E891-1397-4A1F-B0D3-385A162568B2}"/>
              </a:ext>
            </a:extLst>
          </p:cNvPr>
          <p:cNvSpPr>
            <a:spLocks noGrp="1"/>
          </p:cNvSpPr>
          <p:nvPr>
            <p:ph type="ftr" sz="quarter" idx="11"/>
          </p:nvPr>
        </p:nvSpPr>
        <p:spPr/>
        <p:txBody>
          <a:bodyPr/>
          <a:lstStyle/>
          <a:p>
            <a:r>
              <a:rPr lang="fr-FR"/>
              <a:t>Pourquoi s’intéresser aux bambous géants en Limagne? </a:t>
            </a:r>
          </a:p>
        </p:txBody>
      </p:sp>
      <p:sp>
        <p:nvSpPr>
          <p:cNvPr id="4" name="Espace réservé du numéro de diapositive 3">
            <a:extLst>
              <a:ext uri="{FF2B5EF4-FFF2-40B4-BE49-F238E27FC236}">
                <a16:creationId xmlns:a16="http://schemas.microsoft.com/office/drawing/2014/main" id="{243EA0F8-0C78-5EC8-0F8A-411C5B1FB556}"/>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2870990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E1927-CD51-95FC-BD70-5CA84734D4F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7FB32CA-EB9B-1657-1300-46F32E0A9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9A14F3C-D19E-2324-4046-11EC5070D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0B9958-C903-16EB-ABD4-1F5CED146EEC}"/>
              </a:ext>
            </a:extLst>
          </p:cNvPr>
          <p:cNvSpPr>
            <a:spLocks noGrp="1"/>
          </p:cNvSpPr>
          <p:nvPr>
            <p:ph type="dt" sz="half" idx="10"/>
          </p:nvPr>
        </p:nvSpPr>
        <p:spPr/>
        <p:txBody>
          <a:bodyPr/>
          <a:lstStyle/>
          <a:p>
            <a:r>
              <a:rPr lang="fr-FR"/>
              <a:t>12/12/2023 </a:t>
            </a:r>
          </a:p>
        </p:txBody>
      </p:sp>
      <p:sp>
        <p:nvSpPr>
          <p:cNvPr id="6" name="Espace réservé du pied de page 5">
            <a:extLst>
              <a:ext uri="{FF2B5EF4-FFF2-40B4-BE49-F238E27FC236}">
                <a16:creationId xmlns:a16="http://schemas.microsoft.com/office/drawing/2014/main" id="{FD5BF97F-5507-85E8-C04B-C50DE8D73930}"/>
              </a:ext>
            </a:extLst>
          </p:cNvPr>
          <p:cNvSpPr>
            <a:spLocks noGrp="1"/>
          </p:cNvSpPr>
          <p:nvPr>
            <p:ph type="ftr" sz="quarter" idx="11"/>
          </p:nvPr>
        </p:nvSpPr>
        <p:spPr/>
        <p:txBody>
          <a:bodyPr/>
          <a:lstStyle/>
          <a:p>
            <a:r>
              <a:rPr lang="fr-FR"/>
              <a:t>Pourquoi s’intéresser aux bambous géants en Limagne? </a:t>
            </a:r>
          </a:p>
        </p:txBody>
      </p:sp>
      <p:sp>
        <p:nvSpPr>
          <p:cNvPr id="7" name="Espace réservé du numéro de diapositive 6">
            <a:extLst>
              <a:ext uri="{FF2B5EF4-FFF2-40B4-BE49-F238E27FC236}">
                <a16:creationId xmlns:a16="http://schemas.microsoft.com/office/drawing/2014/main" id="{C11CFADB-CB40-01C0-611F-847F7EAFA365}"/>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2113456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4FC77-73E5-30B6-5EE2-FE929DD336C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AD1A73B-CE4A-6CC0-EE6B-CF0D53CF57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32846B5-B153-C9F6-0559-BD09835B91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CC6CBE-999D-9FF0-0C0B-50807AF154A7}"/>
              </a:ext>
            </a:extLst>
          </p:cNvPr>
          <p:cNvSpPr>
            <a:spLocks noGrp="1"/>
          </p:cNvSpPr>
          <p:nvPr>
            <p:ph type="dt" sz="half" idx="10"/>
          </p:nvPr>
        </p:nvSpPr>
        <p:spPr/>
        <p:txBody>
          <a:bodyPr/>
          <a:lstStyle/>
          <a:p>
            <a:r>
              <a:rPr lang="fr-FR"/>
              <a:t>12/12/2023 </a:t>
            </a:r>
          </a:p>
        </p:txBody>
      </p:sp>
      <p:sp>
        <p:nvSpPr>
          <p:cNvPr id="6" name="Espace réservé du pied de page 5">
            <a:extLst>
              <a:ext uri="{FF2B5EF4-FFF2-40B4-BE49-F238E27FC236}">
                <a16:creationId xmlns:a16="http://schemas.microsoft.com/office/drawing/2014/main" id="{DD057834-767F-FB73-E191-DBF4A4EEBF0F}"/>
              </a:ext>
            </a:extLst>
          </p:cNvPr>
          <p:cNvSpPr>
            <a:spLocks noGrp="1"/>
          </p:cNvSpPr>
          <p:nvPr>
            <p:ph type="ftr" sz="quarter" idx="11"/>
          </p:nvPr>
        </p:nvSpPr>
        <p:spPr/>
        <p:txBody>
          <a:bodyPr/>
          <a:lstStyle/>
          <a:p>
            <a:r>
              <a:rPr lang="fr-FR"/>
              <a:t>Pourquoi s’intéresser aux bambous géants en Limagne? </a:t>
            </a:r>
          </a:p>
        </p:txBody>
      </p:sp>
      <p:sp>
        <p:nvSpPr>
          <p:cNvPr id="7" name="Espace réservé du numéro de diapositive 6">
            <a:extLst>
              <a:ext uri="{FF2B5EF4-FFF2-40B4-BE49-F238E27FC236}">
                <a16:creationId xmlns:a16="http://schemas.microsoft.com/office/drawing/2014/main" id="{74423C5B-B65B-24BB-600C-D2E66E7F14FD}"/>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819909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8D63B-B72A-69BF-8675-7CDED68EB5D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B9E78A2-02B4-5489-0B92-DE011860613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1704A3-53E0-0179-9B3F-0963B673A3F3}"/>
              </a:ext>
            </a:extLst>
          </p:cNvPr>
          <p:cNvSpPr>
            <a:spLocks noGrp="1"/>
          </p:cNvSpPr>
          <p:nvPr>
            <p:ph type="dt" sz="half" idx="10"/>
          </p:nvPr>
        </p:nvSpPr>
        <p:spPr/>
        <p:txBody>
          <a:bodyPr/>
          <a:lstStyle/>
          <a:p>
            <a:r>
              <a:rPr lang="fr-FR"/>
              <a:t>12/12/2023 </a:t>
            </a:r>
          </a:p>
        </p:txBody>
      </p:sp>
      <p:sp>
        <p:nvSpPr>
          <p:cNvPr id="5" name="Espace réservé du pied de page 4">
            <a:extLst>
              <a:ext uri="{FF2B5EF4-FFF2-40B4-BE49-F238E27FC236}">
                <a16:creationId xmlns:a16="http://schemas.microsoft.com/office/drawing/2014/main" id="{190C0AFA-1500-F5C1-60E2-D41F8F1B5ED4}"/>
              </a:ext>
            </a:extLst>
          </p:cNvPr>
          <p:cNvSpPr>
            <a:spLocks noGrp="1"/>
          </p:cNvSpPr>
          <p:nvPr>
            <p:ph type="ftr" sz="quarter" idx="11"/>
          </p:nvPr>
        </p:nvSpPr>
        <p:spPr/>
        <p:txBody>
          <a:bodyPr/>
          <a:lstStyle/>
          <a:p>
            <a:r>
              <a:rPr lang="fr-FR"/>
              <a:t>Pourquoi s’intéresser aux bambous géants en Limagne? </a:t>
            </a:r>
          </a:p>
        </p:txBody>
      </p:sp>
      <p:sp>
        <p:nvSpPr>
          <p:cNvPr id="6" name="Espace réservé du numéro de diapositive 5">
            <a:extLst>
              <a:ext uri="{FF2B5EF4-FFF2-40B4-BE49-F238E27FC236}">
                <a16:creationId xmlns:a16="http://schemas.microsoft.com/office/drawing/2014/main" id="{6E6DF996-B0EB-582E-B993-A4F57308A094}"/>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2922848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0FABFB6-E94A-F35A-1A35-9EECFCBB178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B1D994-BC76-CC38-9AFE-7BAFD4D8CD9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40EEC5-0097-C81D-1B6D-D9C7AF632EDD}"/>
              </a:ext>
            </a:extLst>
          </p:cNvPr>
          <p:cNvSpPr>
            <a:spLocks noGrp="1"/>
          </p:cNvSpPr>
          <p:nvPr>
            <p:ph type="dt" sz="half" idx="10"/>
          </p:nvPr>
        </p:nvSpPr>
        <p:spPr/>
        <p:txBody>
          <a:bodyPr/>
          <a:lstStyle/>
          <a:p>
            <a:r>
              <a:rPr lang="fr-FR"/>
              <a:t>12/12/2023 </a:t>
            </a:r>
          </a:p>
        </p:txBody>
      </p:sp>
      <p:sp>
        <p:nvSpPr>
          <p:cNvPr id="5" name="Espace réservé du pied de page 4">
            <a:extLst>
              <a:ext uri="{FF2B5EF4-FFF2-40B4-BE49-F238E27FC236}">
                <a16:creationId xmlns:a16="http://schemas.microsoft.com/office/drawing/2014/main" id="{D3E0B27A-BBEF-D796-59B6-5739E38CB70F}"/>
              </a:ext>
            </a:extLst>
          </p:cNvPr>
          <p:cNvSpPr>
            <a:spLocks noGrp="1"/>
          </p:cNvSpPr>
          <p:nvPr>
            <p:ph type="ftr" sz="quarter" idx="11"/>
          </p:nvPr>
        </p:nvSpPr>
        <p:spPr/>
        <p:txBody>
          <a:bodyPr/>
          <a:lstStyle/>
          <a:p>
            <a:r>
              <a:rPr lang="fr-FR"/>
              <a:t>Pourquoi s’intéresser aux bambous géants en Limagne? </a:t>
            </a:r>
          </a:p>
        </p:txBody>
      </p:sp>
      <p:sp>
        <p:nvSpPr>
          <p:cNvPr id="6" name="Espace réservé du numéro de diapositive 5">
            <a:extLst>
              <a:ext uri="{FF2B5EF4-FFF2-40B4-BE49-F238E27FC236}">
                <a16:creationId xmlns:a16="http://schemas.microsoft.com/office/drawing/2014/main" id="{1F92A43F-A5A0-3F61-9D01-C1B877BE18B3}"/>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1519274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6ABAF3-E4CA-2261-6FE5-65B2CC59F76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ABFE72E-A251-50BD-3E0F-023FAA76AB3B}"/>
              </a:ext>
            </a:extLst>
          </p:cNvPr>
          <p:cNvSpPr>
            <a:spLocks noGrp="1"/>
          </p:cNvSpPr>
          <p:nvPr>
            <p:ph type="dt" sz="half" idx="10"/>
          </p:nvPr>
        </p:nvSpPr>
        <p:spPr/>
        <p:txBody>
          <a:bodyPr/>
          <a:lstStyle/>
          <a:p>
            <a:r>
              <a:rPr lang="fr-FR"/>
              <a:t>12/12/2023 </a:t>
            </a:r>
          </a:p>
        </p:txBody>
      </p:sp>
      <p:sp>
        <p:nvSpPr>
          <p:cNvPr id="4" name="Espace réservé du pied de page 3">
            <a:extLst>
              <a:ext uri="{FF2B5EF4-FFF2-40B4-BE49-F238E27FC236}">
                <a16:creationId xmlns:a16="http://schemas.microsoft.com/office/drawing/2014/main" id="{E6815D1B-145A-BDB4-7494-C3E0A075DF57}"/>
              </a:ext>
            </a:extLst>
          </p:cNvPr>
          <p:cNvSpPr>
            <a:spLocks noGrp="1"/>
          </p:cNvSpPr>
          <p:nvPr>
            <p:ph type="ftr" sz="quarter" idx="11"/>
          </p:nvPr>
        </p:nvSpPr>
        <p:spPr/>
        <p:txBody>
          <a:bodyPr/>
          <a:lstStyle/>
          <a:p>
            <a:r>
              <a:rPr lang="fr-FR"/>
              <a:t>Pourquoi s’intéresser aux bambous géants en Limagne? </a:t>
            </a:r>
          </a:p>
        </p:txBody>
      </p:sp>
      <p:sp>
        <p:nvSpPr>
          <p:cNvPr id="5" name="Espace réservé du numéro de diapositive 4">
            <a:extLst>
              <a:ext uri="{FF2B5EF4-FFF2-40B4-BE49-F238E27FC236}">
                <a16:creationId xmlns:a16="http://schemas.microsoft.com/office/drawing/2014/main" id="{D742AE01-2878-D840-E266-C81429FB3772}"/>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3888759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FD4184-4031-0B4F-BA32-BF157570508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7388F87-C44D-74DA-1156-18ECC9E912F6}"/>
              </a:ext>
            </a:extLst>
          </p:cNvPr>
          <p:cNvSpPr>
            <a:spLocks noGrp="1"/>
          </p:cNvSpPr>
          <p:nvPr>
            <p:ph type="dt" sz="half" idx="10"/>
          </p:nvPr>
        </p:nvSpPr>
        <p:spPr/>
        <p:txBody>
          <a:bodyPr/>
          <a:lstStyle/>
          <a:p>
            <a:r>
              <a:rPr lang="fr-FR"/>
              <a:t>12/12/2023 </a:t>
            </a:r>
          </a:p>
        </p:txBody>
      </p:sp>
      <p:sp>
        <p:nvSpPr>
          <p:cNvPr id="4" name="Espace réservé du pied de page 3">
            <a:extLst>
              <a:ext uri="{FF2B5EF4-FFF2-40B4-BE49-F238E27FC236}">
                <a16:creationId xmlns:a16="http://schemas.microsoft.com/office/drawing/2014/main" id="{5A3FD685-E41A-C529-EEF2-DB62820FD353}"/>
              </a:ext>
            </a:extLst>
          </p:cNvPr>
          <p:cNvSpPr>
            <a:spLocks noGrp="1"/>
          </p:cNvSpPr>
          <p:nvPr>
            <p:ph type="ftr" sz="quarter" idx="11"/>
          </p:nvPr>
        </p:nvSpPr>
        <p:spPr/>
        <p:txBody>
          <a:bodyPr/>
          <a:lstStyle/>
          <a:p>
            <a:r>
              <a:rPr lang="fr-FR"/>
              <a:t>Pourquoi s’intéresser aux bambous géants en Limagne? </a:t>
            </a:r>
          </a:p>
        </p:txBody>
      </p:sp>
      <p:sp>
        <p:nvSpPr>
          <p:cNvPr id="5" name="Espace réservé du numéro de diapositive 4">
            <a:extLst>
              <a:ext uri="{FF2B5EF4-FFF2-40B4-BE49-F238E27FC236}">
                <a16:creationId xmlns:a16="http://schemas.microsoft.com/office/drawing/2014/main" id="{C865D37F-124B-9008-89C1-AC2A71EA53B6}"/>
              </a:ext>
            </a:extLst>
          </p:cNvPr>
          <p:cNvSpPr>
            <a:spLocks noGrp="1"/>
          </p:cNvSpPr>
          <p:nvPr>
            <p:ph type="sldNum" sz="quarter" idx="12"/>
          </p:nvPr>
        </p:nvSpPr>
        <p:spPr/>
        <p:txBody>
          <a:bodyPr/>
          <a:lstStyle/>
          <a:p>
            <a:fld id="{822DC919-024C-432B-AB7E-701089A95242}" type="slidenum">
              <a:rPr lang="fr-FR" smtClean="0"/>
              <a:t>‹N°›</a:t>
            </a:fld>
            <a:endParaRPr lang="fr-FR"/>
          </a:p>
        </p:txBody>
      </p:sp>
    </p:spTree>
    <p:extLst>
      <p:ext uri="{BB962C8B-B14F-4D97-AF65-F5344CB8AC3E}">
        <p14:creationId xmlns:p14="http://schemas.microsoft.com/office/powerpoint/2010/main" val="106598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r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rtlCol="0">
            <a:normAutofit/>
          </a:bodyPr>
          <a:lstStyle/>
          <a:p>
            <a:pPr rtl="0"/>
            <a:r>
              <a:rPr lang="fr-FR" noProof="0"/>
              <a:t>Modifiez le style du titre</a:t>
            </a:r>
          </a:p>
        </p:txBody>
      </p:sp>
      <p:sp>
        <p:nvSpPr>
          <p:cNvPr id="10" name="Espace réservé du contenu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rtlCol="0">
            <a:normAutofit/>
          </a:bodyPr>
          <a:lstStyle>
            <a:lvl1pPr marL="0" indent="0">
              <a:lnSpc>
                <a:spcPct val="100000"/>
              </a:lnSpc>
              <a:buNone/>
              <a:defRPr sz="1800"/>
            </a:lvl1pPr>
          </a:lstStyle>
          <a:p>
            <a:pPr lvl="0" rtl="0"/>
            <a:r>
              <a:rPr lang="fr-FR" noProof="0"/>
              <a:t>Cliquez pour modifier les styles du texte du masque</a:t>
            </a:r>
          </a:p>
        </p:txBody>
      </p:sp>
      <p:cxnSp>
        <p:nvCxnSpPr>
          <p:cNvPr id="13" name="Connecteur droit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image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rtlCol="0"/>
          <a:lstStyle>
            <a:lvl1pPr marL="0" indent="0" algn="ctr">
              <a:buNone/>
              <a:defRPr/>
            </a:lvl1pPr>
          </a:lstStyle>
          <a:p>
            <a:pPr rtl="0"/>
            <a:r>
              <a:rPr lang="fr-FR" noProof="0"/>
              <a:t>Insérer une photo ici</a:t>
            </a:r>
          </a:p>
        </p:txBody>
      </p:sp>
      <p:sp>
        <p:nvSpPr>
          <p:cNvPr id="21" name="Espace réservé d’image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rtlCol="0"/>
          <a:lstStyle>
            <a:lvl1pPr marL="0" indent="0" algn="ctr">
              <a:buNone/>
              <a:defRPr/>
            </a:lvl1pPr>
          </a:lstStyle>
          <a:p>
            <a:pPr rtl="0"/>
            <a:r>
              <a:rPr lang="fr-FR" noProof="0"/>
              <a:t>Insérer une photo ici</a:t>
            </a:r>
          </a:p>
        </p:txBody>
      </p:sp>
      <p:sp>
        <p:nvSpPr>
          <p:cNvPr id="14" name="Espace réservé du pied de page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rtlCol="0"/>
          <a:lstStyle>
            <a:lvl1pPr>
              <a:defRPr/>
            </a:lvl1pPr>
          </a:lstStyle>
          <a:p>
            <a:r>
              <a:rPr lang="fr-FR" dirty="0"/>
              <a:t>Pourquoi s’intéresser aux bambous géants en Limagne? </a:t>
            </a:r>
          </a:p>
        </p:txBody>
      </p:sp>
      <p:sp>
        <p:nvSpPr>
          <p:cNvPr id="15" name="Espace réservé de la date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rtlCol="0"/>
          <a:lstStyle/>
          <a:p>
            <a:pPr rtl="0"/>
            <a:r>
              <a:rPr lang="fr-FR"/>
              <a:t>12/12/2023 </a:t>
            </a:r>
            <a:endParaRPr lang="fr-FR" noProof="0" dirty="0"/>
          </a:p>
        </p:txBody>
      </p:sp>
      <p:sp>
        <p:nvSpPr>
          <p:cNvPr id="16" name="Espace réservé du numéro de diapositive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rtlCol="0"/>
          <a:lstStyle/>
          <a:p>
            <a:pPr rtl="0"/>
            <a:fld id="{A53D7EE4-1EDB-42FD-B6B7-A82C9F31F0F4}" type="slidenum">
              <a:rPr lang="fr-FR" noProof="0" smtClean="0"/>
              <a:t>‹N°›</a:t>
            </a:fld>
            <a:endParaRPr lang="fr-FR" noProof="0"/>
          </a:p>
        </p:txBody>
      </p:sp>
    </p:spTree>
    <p:extLst>
      <p:ext uri="{BB962C8B-B14F-4D97-AF65-F5344CB8AC3E}">
        <p14:creationId xmlns:p14="http://schemas.microsoft.com/office/powerpoint/2010/main" val="1251209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aut de section">
    <p:spTree>
      <p:nvGrpSpPr>
        <p:cNvPr id="1" name=""/>
        <p:cNvGrpSpPr/>
        <p:nvPr/>
      </p:nvGrpSpPr>
      <p:grpSpPr>
        <a:xfrm>
          <a:off x="0" y="0"/>
          <a:ext cx="0" cy="0"/>
          <a:chOff x="0" y="0"/>
          <a:chExt cx="0" cy="0"/>
        </a:xfrm>
      </p:grpSpPr>
      <p:sp>
        <p:nvSpPr>
          <p:cNvPr id="20" name="Titr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rtlCol="0"/>
          <a:lstStyle/>
          <a:p>
            <a:pPr rtl="0"/>
            <a:r>
              <a:rPr lang="fr-FR" noProof="0"/>
              <a:t>Modifiez le style du titre</a:t>
            </a:r>
          </a:p>
        </p:txBody>
      </p:sp>
      <p:sp>
        <p:nvSpPr>
          <p:cNvPr id="21" name="Sous-titr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rtlCol="0"/>
          <a:lstStyle>
            <a:lvl1pPr marL="0" indent="0">
              <a:buNone/>
              <a:defRPr sz="1800"/>
            </a:lvl1pPr>
          </a:lstStyle>
          <a:p>
            <a:pPr rtl="0"/>
            <a:r>
              <a:rPr lang="fr-FR" noProof="0"/>
              <a:t>Modifiez le style des sous-titres du masque</a:t>
            </a:r>
          </a:p>
        </p:txBody>
      </p:sp>
      <p:sp>
        <p:nvSpPr>
          <p:cNvPr id="30" name="Espace réservé d’image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rtlCol="0"/>
          <a:lstStyle>
            <a:lvl1pPr marL="0" indent="0" algn="ctr">
              <a:buNone/>
              <a:defRPr/>
            </a:lvl1pPr>
          </a:lstStyle>
          <a:p>
            <a:pPr rtl="0"/>
            <a:r>
              <a:rPr lang="fr-FR" noProof="0"/>
              <a:t>Insérer une photo ici</a:t>
            </a:r>
          </a:p>
        </p:txBody>
      </p:sp>
      <p:cxnSp>
        <p:nvCxnSpPr>
          <p:cNvPr id="22" name="Connecteur droit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17" name="Titr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fr-FR" noProof="0"/>
              <a:t>Cliquez pour ajouter un titre</a:t>
            </a:r>
          </a:p>
        </p:txBody>
      </p:sp>
      <p:cxnSp>
        <p:nvCxnSpPr>
          <p:cNvPr id="18" name="Connecteur droit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sp>
        <p:nvSpPr>
          <p:cNvPr id="19" name="Espace réservé du pied de page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endParaRPr lang="fr-FR" noProof="0" dirty="0"/>
          </a:p>
        </p:txBody>
      </p:sp>
      <p:sp>
        <p:nvSpPr>
          <p:cNvPr id="20" name="Espace réservé de la date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21" name="Espace réservé du numéro de diapositive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1678275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fr-FR" noProof="0"/>
              <a:t>Cliquez pour ajouter un titre</a:t>
            </a:r>
          </a:p>
        </p:txBody>
      </p:sp>
      <p:cxnSp>
        <p:nvCxnSpPr>
          <p:cNvPr id="7" name="Connecteur droit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contenu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sp>
        <p:nvSpPr>
          <p:cNvPr id="8" name="Espace réservé du pied de page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p>
        </p:txBody>
      </p:sp>
      <p:sp>
        <p:nvSpPr>
          <p:cNvPr id="9" name="Espace réservé de la date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10" name="Espace réservé du numéro de diapositive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354409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17" name="Espace réservé d’image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rtlCol="0">
            <a:noAutofit/>
          </a:bodyPr>
          <a:lstStyle>
            <a:lvl1pPr marL="0" indent="0" algn="ctr">
              <a:buNone/>
              <a:defRPr/>
            </a:lvl1pPr>
          </a:lstStyle>
          <a:p>
            <a:pPr rtl="0"/>
            <a:r>
              <a:rPr lang="fr-FR" noProof="0"/>
              <a:t>Insérer une photo ici</a:t>
            </a:r>
          </a:p>
        </p:txBody>
      </p:sp>
      <p:sp>
        <p:nvSpPr>
          <p:cNvPr id="2" name="Titr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rtlCol="0"/>
          <a:lstStyle>
            <a:lvl1pPr algn="r">
              <a:defRPr cap="none">
                <a:solidFill>
                  <a:schemeClr val="bg1"/>
                </a:solidFill>
                <a:effectLst>
                  <a:outerShdw blurRad="38100" dist="38100" dir="2700000" algn="tl">
                    <a:srgbClr val="000000">
                      <a:alpha val="43137"/>
                    </a:srgbClr>
                  </a:outerShdw>
                </a:effectLst>
              </a:defRPr>
            </a:lvl1pPr>
          </a:lstStyle>
          <a:p>
            <a:pPr rtl="0"/>
            <a:r>
              <a:rPr lang="fr-FR" noProof="0"/>
              <a:t>Insérer du texte ici</a:t>
            </a:r>
          </a:p>
        </p:txBody>
      </p:sp>
      <p:sp>
        <p:nvSpPr>
          <p:cNvPr id="25" name="Sous-titr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rtlCol="0"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pPr rtl="0"/>
            <a:r>
              <a:rPr lang="fr-FR" sz="1800" noProof="0">
                <a:solidFill>
                  <a:schemeClr val="bg1"/>
                </a:solidFill>
              </a:rPr>
              <a:t>Insérer un sous-titre ici</a:t>
            </a:r>
          </a:p>
        </p:txBody>
      </p:sp>
      <p:sp>
        <p:nvSpPr>
          <p:cNvPr id="14" name="Espace réservé du pied de page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fr-FR" noProof="0"/>
              <a:t>Pourquoi s’intéresser aux bambous géants en Limagne? </a:t>
            </a:r>
          </a:p>
        </p:txBody>
      </p:sp>
      <p:sp>
        <p:nvSpPr>
          <p:cNvPr id="15" name="Espace réservé de la date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fr-FR" noProof="0"/>
              <a:t>12/12/2023 </a:t>
            </a:r>
          </a:p>
        </p:txBody>
      </p:sp>
      <p:sp>
        <p:nvSpPr>
          <p:cNvPr id="16" name="Espace réservé du numéro de diapositive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A2AE2B76-F97F-4BE2-8670-72276A5F21A5}" type="slidenum">
              <a:rPr lang="fr-FR" noProof="0" smtClean="0"/>
              <a:pPr rtl="0"/>
              <a:t>‹N°›</a:t>
            </a:fld>
            <a:endParaRPr lang="fr-FR" noProof="0"/>
          </a:p>
        </p:txBody>
      </p:sp>
      <p:cxnSp>
        <p:nvCxnSpPr>
          <p:cNvPr id="8" name="Connecteur droit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Équipe">
    <p:spTree>
      <p:nvGrpSpPr>
        <p:cNvPr id="1" name=""/>
        <p:cNvGrpSpPr/>
        <p:nvPr/>
      </p:nvGrpSpPr>
      <p:grpSpPr>
        <a:xfrm>
          <a:off x="0" y="0"/>
          <a:ext cx="0" cy="0"/>
          <a:chOff x="0" y="0"/>
          <a:chExt cx="0" cy="0"/>
        </a:xfrm>
      </p:grpSpPr>
      <p:sp>
        <p:nvSpPr>
          <p:cNvPr id="9" name="Titr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rtlCol="0"/>
          <a:lstStyle/>
          <a:p>
            <a:pPr rtl="0"/>
            <a:r>
              <a:rPr lang="fr-FR" noProof="0"/>
              <a:t>Modifiez le style du titre</a:t>
            </a:r>
          </a:p>
        </p:txBody>
      </p:sp>
      <p:sp>
        <p:nvSpPr>
          <p:cNvPr id="8" name="Espace réservé du contenu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cxnSp>
        <p:nvCxnSpPr>
          <p:cNvPr id="10" name="Connecteur droit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p>
        </p:txBody>
      </p:sp>
      <p:sp>
        <p:nvSpPr>
          <p:cNvPr id="13" name="Espace réservé de la date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14" name="Espace réservé du numéro de diapositive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65220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rtlCol="0"/>
          <a:lstStyle/>
          <a:p>
            <a:pPr rtl="0"/>
            <a:r>
              <a:rPr lang="fr-FR" noProof="0"/>
              <a:t>Modifiez le style du titre</a:t>
            </a:r>
          </a:p>
        </p:txBody>
      </p:sp>
      <p:cxnSp>
        <p:nvCxnSpPr>
          <p:cNvPr id="9" name="Connecteur droit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contenu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fr-FR" noProof="0"/>
              <a:t>Cliquer pour ajouter du contenu</a:t>
            </a:r>
          </a:p>
        </p:txBody>
      </p:sp>
      <p:sp>
        <p:nvSpPr>
          <p:cNvPr id="10" name="Espace réservé du pied de page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rtlCol="0"/>
          <a:lstStyle>
            <a:lvl1pPr>
              <a:defRPr/>
            </a:lvl1pPr>
          </a:lstStyle>
          <a:p>
            <a:pPr rtl="0"/>
            <a:r>
              <a:rPr lang="fr-FR" noProof="0"/>
              <a:t>Pourquoi s’intéresser aux bambous géants en Limagne? </a:t>
            </a:r>
          </a:p>
        </p:txBody>
      </p:sp>
      <p:sp>
        <p:nvSpPr>
          <p:cNvPr id="11" name="Espace réservé de la date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rtlCol="0"/>
          <a:lstStyle/>
          <a:p>
            <a:pPr rtl="0"/>
            <a:r>
              <a:rPr lang="fr-FR" noProof="0"/>
              <a:t>12/12/2023 </a:t>
            </a:r>
          </a:p>
        </p:txBody>
      </p:sp>
      <p:sp>
        <p:nvSpPr>
          <p:cNvPr id="12" name="Espace réservé du numéro de diapositive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fr-FR" noProof="0" smtClean="0"/>
              <a:t>‹N°›</a:t>
            </a:fld>
            <a:endParaRPr lang="fr-FR" noProof="0"/>
          </a:p>
        </p:txBody>
      </p:sp>
    </p:spTree>
    <p:extLst>
      <p:ext uri="{BB962C8B-B14F-4D97-AF65-F5344CB8AC3E}">
        <p14:creationId xmlns:p14="http://schemas.microsoft.com/office/powerpoint/2010/main" val="369706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pPr rtl="0"/>
            <a:r>
              <a:rPr lang="fr-FR"/>
              <a:t>12/12/2023 </a:t>
            </a:r>
            <a:endParaRPr lang="fr-FR" noProof="0" dirty="0"/>
          </a:p>
        </p:txBody>
      </p:sp>
      <p:sp>
        <p:nvSpPr>
          <p:cNvPr id="5" name="Espace réservé du pied de page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fr-FR"/>
              <a:t>Pourquoi s’intéresser aux bambous géants en Limagne? </a:t>
            </a:r>
            <a:endParaRPr lang="fr-FR" dirty="0"/>
          </a:p>
        </p:txBody>
      </p:sp>
      <p:sp>
        <p:nvSpPr>
          <p:cNvPr id="6" name="Espace réservé du numéro de diapositive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pPr rtl="0"/>
            <a:fld id="{C3DB2ADC-AF19-4574-8C10-79B5B04FCA27}" type="slidenum">
              <a:rPr lang="fr-FR" noProof="0" smtClean="0"/>
              <a:pPr rtl="0"/>
              <a:t>‹N°›</a:t>
            </a:fld>
            <a:endParaRPr lang="fr-FR" noProof="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B767211-7E18-1404-572B-87AF04060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30D4367-1C7A-816E-31FC-BC797E706E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744E8C-1C2D-8F19-2002-C1AC354970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12/12/2023 </a:t>
            </a:r>
          </a:p>
        </p:txBody>
      </p:sp>
      <p:sp>
        <p:nvSpPr>
          <p:cNvPr id="5" name="Espace réservé du pied de page 4">
            <a:extLst>
              <a:ext uri="{FF2B5EF4-FFF2-40B4-BE49-F238E27FC236}">
                <a16:creationId xmlns:a16="http://schemas.microsoft.com/office/drawing/2014/main" id="{E1BD5335-3565-52ED-8C57-33358DFBB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Pourquoi s’intéresser aux bambous géants en Limagne? </a:t>
            </a:r>
          </a:p>
        </p:txBody>
      </p:sp>
      <p:sp>
        <p:nvSpPr>
          <p:cNvPr id="6" name="Espace réservé du numéro de diapositive 5">
            <a:extLst>
              <a:ext uri="{FF2B5EF4-FFF2-40B4-BE49-F238E27FC236}">
                <a16:creationId xmlns:a16="http://schemas.microsoft.com/office/drawing/2014/main" id="{84A8A11A-D184-01AE-1BC6-07524025B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DC919-024C-432B-AB7E-701089A95242}" type="slidenum">
              <a:rPr lang="fr-FR" smtClean="0"/>
              <a:t>‹N°›</a:t>
            </a:fld>
            <a:endParaRPr lang="fr-FR"/>
          </a:p>
        </p:txBody>
      </p:sp>
    </p:spTree>
    <p:extLst>
      <p:ext uri="{BB962C8B-B14F-4D97-AF65-F5344CB8AC3E}">
        <p14:creationId xmlns:p14="http://schemas.microsoft.com/office/powerpoint/2010/main" val="34926750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07/978-981-10-4053-5_4" TargetMode="External"/><Relationship Id="rId2" Type="http://schemas.openxmlformats.org/officeDocument/2006/relationships/hyperlink" Target="https://doi.org/10.1371/journal.pone.0247643" TargetMode="External"/><Relationship Id="rId1" Type="http://schemas.openxmlformats.org/officeDocument/2006/relationships/slideLayout" Target="../slideLayouts/slideLayout5.xml"/><Relationship Id="rId4" Type="http://schemas.openxmlformats.org/officeDocument/2006/relationships/hyperlink" Target="https://doi.org/10.1371/journal.pone.006270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3AE5B2F-2CD3-4E51-91D5-FEF8CE8FEFA9}"/>
              </a:ext>
            </a:extLst>
          </p:cNvPr>
          <p:cNvSpPr>
            <a:spLocks noGrp="1"/>
          </p:cNvSpPr>
          <p:nvPr>
            <p:ph type="title"/>
          </p:nvPr>
        </p:nvSpPr>
        <p:spPr>
          <a:xfrm>
            <a:off x="202346" y="739981"/>
            <a:ext cx="11817716" cy="486217"/>
          </a:xfrm>
        </p:spPr>
        <p:txBody>
          <a:bodyPr rtlCol="0">
            <a:normAutofit fontScale="90000"/>
          </a:bodyPr>
          <a:lstStyle/>
          <a:p>
            <a:pPr algn="ctr" rtl="0">
              <a:lnSpc>
                <a:spcPct val="90000"/>
              </a:lnSpc>
            </a:pPr>
            <a:r>
              <a:rPr lang="fr-FR" sz="3900" b="1" dirty="0">
                <a:solidFill>
                  <a:srgbClr val="C00000"/>
                </a:solidFill>
              </a:rPr>
              <a:t>DES ORIGINES Américaines DE LA PATATE DOUCE</a:t>
            </a:r>
            <a:br>
              <a:rPr lang="fr-FR" sz="2500" b="1" dirty="0">
                <a:solidFill>
                  <a:srgbClr val="C00000"/>
                </a:solidFill>
              </a:rPr>
            </a:br>
            <a:br>
              <a:rPr lang="fr-FR" sz="2500" b="1" dirty="0">
                <a:solidFill>
                  <a:srgbClr val="C00000"/>
                </a:solidFill>
              </a:rPr>
            </a:br>
            <a:r>
              <a:rPr lang="fr-FR" sz="2900" b="1" i="1" dirty="0">
                <a:solidFill>
                  <a:srgbClr val="C00000"/>
                </a:solidFill>
              </a:rPr>
              <a:t>Alain P. Bonjean</a:t>
            </a:r>
          </a:p>
        </p:txBody>
      </p:sp>
      <p:sp>
        <p:nvSpPr>
          <p:cNvPr id="18" name="Date Placeholder 5">
            <a:extLst>
              <a:ext uri="{FF2B5EF4-FFF2-40B4-BE49-F238E27FC236}">
                <a16:creationId xmlns:a16="http://schemas.microsoft.com/office/drawing/2014/main" id="{5CC0BDEE-B507-E901-8183-87D4516A1326}"/>
              </a:ext>
            </a:extLst>
          </p:cNvPr>
          <p:cNvSpPr>
            <a:spLocks noGrp="1"/>
          </p:cNvSpPr>
          <p:nvPr>
            <p:ph type="dt" sz="half" idx="10"/>
          </p:nvPr>
        </p:nvSpPr>
        <p:spPr>
          <a:xfrm>
            <a:off x="8369448" y="6356350"/>
            <a:ext cx="2592594" cy="365125"/>
          </a:xfrm>
        </p:spPr>
        <p:txBody>
          <a:bodyPr anchor="ctr">
            <a:normAutofit/>
          </a:bodyPr>
          <a:lstStyle/>
          <a:p>
            <a:pPr rtl="0">
              <a:spcAft>
                <a:spcPts val="600"/>
              </a:spcAft>
            </a:pPr>
            <a:r>
              <a:rPr lang="fr-FR" noProof="0"/>
              <a:t>12/12/2023 </a:t>
            </a:r>
            <a:endParaRPr lang="fr-FR" noProof="0" dirty="0"/>
          </a:p>
        </p:txBody>
      </p:sp>
      <p:sp>
        <p:nvSpPr>
          <p:cNvPr id="20" name="Slide Number Placeholder 6">
            <a:extLst>
              <a:ext uri="{FF2B5EF4-FFF2-40B4-BE49-F238E27FC236}">
                <a16:creationId xmlns:a16="http://schemas.microsoft.com/office/drawing/2014/main" id="{2F5E45D1-30B5-5F1E-E847-A9B3262E3937}"/>
              </a:ext>
            </a:extLst>
          </p:cNvPr>
          <p:cNvSpPr>
            <a:spLocks noGrp="1"/>
          </p:cNvSpPr>
          <p:nvPr>
            <p:ph type="sldNum" sz="quarter" idx="12"/>
          </p:nvPr>
        </p:nvSpPr>
        <p:spPr>
          <a:xfrm>
            <a:off x="10919012" y="6356350"/>
            <a:ext cx="672354" cy="365125"/>
          </a:xfrm>
        </p:spPr>
        <p:txBody>
          <a:bodyPr anchor="ctr">
            <a:normAutofit/>
          </a:bodyPr>
          <a:lstStyle/>
          <a:p>
            <a:pPr rtl="0">
              <a:lnSpc>
                <a:spcPct val="90000"/>
              </a:lnSpc>
              <a:spcAft>
                <a:spcPts val="600"/>
              </a:spcAft>
            </a:pPr>
            <a:fld id="{E30AF5A0-43BB-4336-8627-9123B9144D80}" type="slidenum">
              <a:rPr lang="fr-FR" noProof="0" smtClean="0"/>
              <a:pPr rtl="0">
                <a:lnSpc>
                  <a:spcPct val="90000"/>
                </a:lnSpc>
                <a:spcAft>
                  <a:spcPts val="600"/>
                </a:spcAft>
              </a:pPr>
              <a:t>1</a:t>
            </a:fld>
            <a:endParaRPr lang="fr-FR" noProof="0" dirty="0"/>
          </a:p>
        </p:txBody>
      </p:sp>
      <p:pic>
        <p:nvPicPr>
          <p:cNvPr id="10" name="Image 9" descr="Une image contenant texte, arme, clipart&#10;&#10;Description générée automatiquement">
            <a:extLst>
              <a:ext uri="{FF2B5EF4-FFF2-40B4-BE49-F238E27FC236}">
                <a16:creationId xmlns:a16="http://schemas.microsoft.com/office/drawing/2014/main" id="{47128438-0B54-5E1D-BC85-D25742262463}"/>
              </a:ext>
            </a:extLst>
          </p:cNvPr>
          <p:cNvPicPr>
            <a:picLocks noChangeAspect="1"/>
          </p:cNvPicPr>
          <p:nvPr/>
        </p:nvPicPr>
        <p:blipFill>
          <a:blip r:embed="rId3"/>
          <a:stretch>
            <a:fillRect/>
          </a:stretch>
        </p:blipFill>
        <p:spPr>
          <a:xfrm>
            <a:off x="5993580" y="1965133"/>
            <a:ext cx="691750" cy="531525"/>
          </a:xfrm>
          <a:prstGeom prst="rect">
            <a:avLst/>
          </a:prstGeom>
        </p:spPr>
      </p:pic>
      <p:pic>
        <p:nvPicPr>
          <p:cNvPr id="14" name="Image 13">
            <a:extLst>
              <a:ext uri="{FF2B5EF4-FFF2-40B4-BE49-F238E27FC236}">
                <a16:creationId xmlns:a16="http://schemas.microsoft.com/office/drawing/2014/main" id="{814ABDA9-7384-07CD-7B6F-B2AD79FFD911}"/>
              </a:ext>
            </a:extLst>
          </p:cNvPr>
          <p:cNvPicPr>
            <a:picLocks noChangeAspect="1"/>
          </p:cNvPicPr>
          <p:nvPr/>
        </p:nvPicPr>
        <p:blipFill>
          <a:blip r:embed="rId4"/>
          <a:stretch>
            <a:fillRect/>
          </a:stretch>
        </p:blipFill>
        <p:spPr>
          <a:xfrm>
            <a:off x="4178848" y="2630867"/>
            <a:ext cx="7213053" cy="3230757"/>
          </a:xfrm>
          <a:prstGeom prst="rect">
            <a:avLst/>
          </a:prstGeom>
          <a:ln>
            <a:solidFill>
              <a:schemeClr val="tx1"/>
            </a:solidFill>
          </a:ln>
        </p:spPr>
      </p:pic>
      <p:sp>
        <p:nvSpPr>
          <p:cNvPr id="17" name="ZoneTexte 16">
            <a:extLst>
              <a:ext uri="{FF2B5EF4-FFF2-40B4-BE49-F238E27FC236}">
                <a16:creationId xmlns:a16="http://schemas.microsoft.com/office/drawing/2014/main" id="{73627FE1-06EA-8A7A-DEA5-22497579BB79}"/>
              </a:ext>
            </a:extLst>
          </p:cNvPr>
          <p:cNvSpPr txBox="1"/>
          <p:nvPr/>
        </p:nvSpPr>
        <p:spPr>
          <a:xfrm>
            <a:off x="3878887" y="1164504"/>
            <a:ext cx="5165359" cy="461665"/>
          </a:xfrm>
          <a:prstGeom prst="rect">
            <a:avLst/>
          </a:prstGeom>
          <a:noFill/>
        </p:spPr>
        <p:txBody>
          <a:bodyPr wrap="square" rtlCol="0">
            <a:spAutoFit/>
          </a:bodyPr>
          <a:lstStyle/>
          <a:p>
            <a:r>
              <a:rPr lang="fr-FR" sz="2400" b="1" dirty="0"/>
              <a:t>[</a:t>
            </a:r>
            <a:r>
              <a:rPr lang="fr-FR" sz="2400" b="1" i="1" dirty="0" err="1"/>
              <a:t>Ipomoea</a:t>
            </a:r>
            <a:r>
              <a:rPr lang="fr-FR" sz="2400" b="1" i="1" dirty="0"/>
              <a:t> </a:t>
            </a:r>
            <a:r>
              <a:rPr lang="fr-FR" sz="2400" b="1" i="1" dirty="0" err="1"/>
              <a:t>batatas</a:t>
            </a:r>
            <a:r>
              <a:rPr lang="fr-FR" sz="2400" b="1" i="1" dirty="0"/>
              <a:t> </a:t>
            </a:r>
            <a:r>
              <a:rPr lang="fr-FR" sz="2400" b="1" dirty="0"/>
              <a:t>(L.) </a:t>
            </a:r>
            <a:r>
              <a:rPr lang="fr-FR" sz="2400" b="1" dirty="0" err="1"/>
              <a:t>Lam</a:t>
            </a:r>
            <a:r>
              <a:rPr lang="fr-FR" sz="2400" b="1" dirty="0"/>
              <a:t>., 1793]</a:t>
            </a:r>
          </a:p>
        </p:txBody>
      </p:sp>
      <p:pic>
        <p:nvPicPr>
          <p:cNvPr id="22" name="Espace réservé du contenu 21">
            <a:extLst>
              <a:ext uri="{FF2B5EF4-FFF2-40B4-BE49-F238E27FC236}">
                <a16:creationId xmlns:a16="http://schemas.microsoft.com/office/drawing/2014/main" id="{2E0DD520-0C18-B38A-32E3-6C580CB38624}"/>
              </a:ext>
            </a:extLst>
          </p:cNvPr>
          <p:cNvPicPr>
            <a:picLocks noGrp="1" noChangeAspect="1"/>
          </p:cNvPicPr>
          <p:nvPr>
            <p:ph idx="1"/>
          </p:nvPr>
        </p:nvPicPr>
        <p:blipFill>
          <a:blip r:embed="rId5"/>
          <a:stretch>
            <a:fillRect/>
          </a:stretch>
        </p:blipFill>
        <p:spPr>
          <a:xfrm>
            <a:off x="800099" y="1763403"/>
            <a:ext cx="3078788" cy="4098221"/>
          </a:xfrm>
          <a:prstGeom prst="rect">
            <a:avLst/>
          </a:prstGeom>
          <a:ln>
            <a:solidFill>
              <a:schemeClr val="tx1"/>
            </a:solidFill>
          </a:ln>
        </p:spPr>
      </p:pic>
    </p:spTree>
    <p:extLst>
      <p:ext uri="{BB962C8B-B14F-4D97-AF65-F5344CB8AC3E}">
        <p14:creationId xmlns:p14="http://schemas.microsoft.com/office/powerpoint/2010/main" val="16334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5325" y="773723"/>
            <a:ext cx="10798176" cy="1167190"/>
          </a:xfrm>
        </p:spPr>
        <p:txBody>
          <a:bodyPr/>
          <a:lstStyle/>
          <a:p>
            <a:r>
              <a:rPr lang="fr-FR" b="1" dirty="0">
                <a:solidFill>
                  <a:srgbClr val="C00000"/>
                </a:solidFill>
              </a:rPr>
              <a:t>ETAT ACTUEL DES CULTURES</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25468" y="1422400"/>
            <a:ext cx="8012083" cy="1273092"/>
          </a:xfrm>
        </p:spPr>
        <p:txBody>
          <a:bodyPr/>
          <a:lstStyle/>
          <a:p>
            <a:r>
              <a:rPr lang="fr-FR" sz="2400" b="1" dirty="0">
                <a:solidFill>
                  <a:srgbClr val="008000"/>
                </a:solidFill>
              </a:rPr>
              <a:t>• Une espèce qui se développe et va se renforcer</a:t>
            </a:r>
            <a:br>
              <a:rPr lang="fr-FR" dirty="0"/>
            </a:br>
            <a:r>
              <a:rPr lang="fr-FR" sz="1600" dirty="0"/>
              <a:t>• </a:t>
            </a:r>
            <a:r>
              <a:rPr lang="fr-FR" dirty="0"/>
              <a:t>Un leader incontesté, la </a:t>
            </a:r>
            <a:r>
              <a:rPr lang="fr-FR" b="1" dirty="0"/>
              <a:t>Chine</a:t>
            </a:r>
            <a:br>
              <a:rPr lang="fr-FR" sz="1600" dirty="0"/>
            </a:br>
            <a:r>
              <a:rPr lang="fr-FR" sz="1600" dirty="0"/>
              <a:t>• </a:t>
            </a:r>
            <a:r>
              <a:rPr lang="fr-FR" dirty="0"/>
              <a:t>Beaucoup de </a:t>
            </a:r>
            <a:r>
              <a:rPr lang="fr-FR" b="1" dirty="0"/>
              <a:t>pays africains sub-sahariens et asiatiques</a:t>
            </a:r>
            <a:r>
              <a:rPr lang="fr-FR" dirty="0"/>
              <a:t>, plus les </a:t>
            </a:r>
            <a:r>
              <a:rPr lang="fr-FR" b="1" dirty="0"/>
              <a:t>USA</a:t>
            </a:r>
            <a:br>
              <a:rPr lang="fr-FR" b="1" dirty="0"/>
            </a:br>
            <a:endParaRPr lang="fr-FR" b="1"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10</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5" name="Image 4">
            <a:extLst>
              <a:ext uri="{FF2B5EF4-FFF2-40B4-BE49-F238E27FC236}">
                <a16:creationId xmlns:a16="http://schemas.microsoft.com/office/drawing/2014/main" id="{4207B1B2-D340-CC0A-A32A-C3965B80DCEE}"/>
              </a:ext>
            </a:extLst>
          </p:cNvPr>
          <p:cNvPicPr>
            <a:picLocks noChangeAspect="1"/>
          </p:cNvPicPr>
          <p:nvPr/>
        </p:nvPicPr>
        <p:blipFill>
          <a:blip r:embed="rId2"/>
          <a:stretch>
            <a:fillRect/>
          </a:stretch>
        </p:blipFill>
        <p:spPr>
          <a:xfrm>
            <a:off x="225468" y="2766161"/>
            <a:ext cx="7328272" cy="3590189"/>
          </a:xfrm>
          <a:prstGeom prst="rect">
            <a:avLst/>
          </a:prstGeom>
          <a:ln>
            <a:solidFill>
              <a:schemeClr val="tx1"/>
            </a:solidFill>
          </a:ln>
        </p:spPr>
      </p:pic>
      <p:pic>
        <p:nvPicPr>
          <p:cNvPr id="7" name="Image 6">
            <a:extLst>
              <a:ext uri="{FF2B5EF4-FFF2-40B4-BE49-F238E27FC236}">
                <a16:creationId xmlns:a16="http://schemas.microsoft.com/office/drawing/2014/main" id="{B787B7E9-7BEA-733C-F830-2316682668FE}"/>
              </a:ext>
            </a:extLst>
          </p:cNvPr>
          <p:cNvPicPr>
            <a:picLocks noChangeAspect="1"/>
          </p:cNvPicPr>
          <p:nvPr/>
        </p:nvPicPr>
        <p:blipFill>
          <a:blip r:embed="rId3"/>
          <a:stretch>
            <a:fillRect/>
          </a:stretch>
        </p:blipFill>
        <p:spPr>
          <a:xfrm>
            <a:off x="8082914" y="1565362"/>
            <a:ext cx="3716821" cy="2330777"/>
          </a:xfrm>
          <a:prstGeom prst="rect">
            <a:avLst/>
          </a:prstGeom>
          <a:ln>
            <a:solidFill>
              <a:schemeClr val="tx1"/>
            </a:solidFill>
          </a:ln>
        </p:spPr>
      </p:pic>
      <p:pic>
        <p:nvPicPr>
          <p:cNvPr id="8" name="Image 7">
            <a:extLst>
              <a:ext uri="{FF2B5EF4-FFF2-40B4-BE49-F238E27FC236}">
                <a16:creationId xmlns:a16="http://schemas.microsoft.com/office/drawing/2014/main" id="{BFA333A4-9DCB-29A4-3AAC-0D96CB833E0F}"/>
              </a:ext>
            </a:extLst>
          </p:cNvPr>
          <p:cNvPicPr>
            <a:picLocks noChangeAspect="1"/>
          </p:cNvPicPr>
          <p:nvPr/>
        </p:nvPicPr>
        <p:blipFill>
          <a:blip r:embed="rId4"/>
          <a:stretch>
            <a:fillRect/>
          </a:stretch>
        </p:blipFill>
        <p:spPr>
          <a:xfrm>
            <a:off x="8082914" y="4039101"/>
            <a:ext cx="3751339" cy="2330777"/>
          </a:xfrm>
          <a:prstGeom prst="rect">
            <a:avLst/>
          </a:prstGeom>
          <a:ln>
            <a:solidFill>
              <a:schemeClr val="tx1"/>
            </a:solidFill>
          </a:ln>
        </p:spPr>
      </p:pic>
    </p:spTree>
    <p:extLst>
      <p:ext uri="{BB962C8B-B14F-4D97-AF65-F5344CB8AC3E}">
        <p14:creationId xmlns:p14="http://schemas.microsoft.com/office/powerpoint/2010/main" val="1587091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5053071" y="750277"/>
            <a:ext cx="7022019" cy="1190636"/>
          </a:xfrm>
        </p:spPr>
        <p:txBody>
          <a:bodyPr/>
          <a:lstStyle/>
          <a:p>
            <a:r>
              <a:rPr lang="fr-FR" dirty="0"/>
              <a:t> </a:t>
            </a:r>
            <a:r>
              <a:rPr lang="fr-FR" b="1" dirty="0">
                <a:solidFill>
                  <a:srgbClr val="C00000"/>
                </a:solidFill>
              </a:rPr>
              <a:t>Quelques NOMS COMMUNS</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5682342" y="1461477"/>
            <a:ext cx="6106887" cy="4894873"/>
          </a:xfrm>
        </p:spPr>
        <p:txBody>
          <a:bodyPr/>
          <a:lstStyle/>
          <a:p>
            <a:r>
              <a:rPr lang="fr-FR" dirty="0"/>
              <a:t>• </a:t>
            </a:r>
            <a:r>
              <a:rPr lang="fr-FR" b="1" dirty="0"/>
              <a:t>Javanais</a:t>
            </a:r>
            <a:r>
              <a:rPr lang="fr-FR" dirty="0"/>
              <a:t>, </a:t>
            </a:r>
            <a:r>
              <a:rPr lang="fr-FR" dirty="0" err="1"/>
              <a:t>ubi</a:t>
            </a:r>
            <a:r>
              <a:rPr lang="fr-FR" dirty="0"/>
              <a:t> </a:t>
            </a:r>
            <a:r>
              <a:rPr lang="fr-FR" dirty="0" err="1"/>
              <a:t>jalar</a:t>
            </a:r>
            <a:br>
              <a:rPr lang="fr-FR" dirty="0"/>
            </a:br>
            <a:r>
              <a:rPr lang="fr-FR" dirty="0"/>
              <a:t>• </a:t>
            </a:r>
            <a:r>
              <a:rPr lang="fr-FR" b="1" dirty="0"/>
              <a:t>Malais</a:t>
            </a:r>
            <a:r>
              <a:rPr lang="fr-FR" dirty="0"/>
              <a:t>, </a:t>
            </a:r>
            <a:r>
              <a:rPr lang="fr-FR" dirty="0" err="1"/>
              <a:t>keledek</a:t>
            </a:r>
            <a:br>
              <a:rPr lang="fr-FR" dirty="0"/>
            </a:br>
            <a:r>
              <a:rPr lang="fr-FR" dirty="0"/>
              <a:t>• </a:t>
            </a:r>
            <a:r>
              <a:rPr lang="fr-FR" b="1" dirty="0"/>
              <a:t>Maori</a:t>
            </a:r>
            <a:r>
              <a:rPr lang="fr-FR" dirty="0"/>
              <a:t>,</a:t>
            </a:r>
            <a:r>
              <a:rPr lang="fr-FR" b="1" dirty="0"/>
              <a:t> </a:t>
            </a:r>
            <a:r>
              <a:rPr lang="fr-FR" dirty="0" err="1"/>
              <a:t>kumara</a:t>
            </a:r>
            <a:r>
              <a:rPr lang="fr-FR" dirty="0"/>
              <a:t> , </a:t>
            </a:r>
            <a:r>
              <a:rPr lang="fr-FR" dirty="0" err="1"/>
              <a:t>riwai</a:t>
            </a:r>
            <a:r>
              <a:rPr lang="fr-FR" dirty="0"/>
              <a:t> </a:t>
            </a:r>
            <a:r>
              <a:rPr lang="fr-FR" dirty="0" err="1"/>
              <a:t>reka</a:t>
            </a:r>
            <a:r>
              <a:rPr lang="fr-FR" dirty="0"/>
              <a:t> </a:t>
            </a:r>
            <a:br>
              <a:rPr lang="fr-FR" dirty="0"/>
            </a:br>
            <a:r>
              <a:rPr lang="fr-FR" dirty="0"/>
              <a:t>• </a:t>
            </a:r>
            <a:r>
              <a:rPr lang="fr-FR" b="1" dirty="0"/>
              <a:t>Mexicain</a:t>
            </a:r>
            <a:r>
              <a:rPr lang="fr-FR" dirty="0"/>
              <a:t>,</a:t>
            </a:r>
            <a:r>
              <a:rPr lang="fr-FR" b="1" dirty="0"/>
              <a:t> </a:t>
            </a:r>
            <a:r>
              <a:rPr lang="fr-FR" dirty="0" err="1"/>
              <a:t>ajes</a:t>
            </a:r>
            <a:r>
              <a:rPr lang="fr-FR" dirty="0"/>
              <a:t> </a:t>
            </a:r>
            <a:br>
              <a:rPr lang="fr-FR" dirty="0"/>
            </a:br>
            <a:r>
              <a:rPr lang="fr-FR" dirty="0"/>
              <a:t>• </a:t>
            </a:r>
            <a:r>
              <a:rPr lang="fr-FR" b="1" dirty="0"/>
              <a:t>Nahuatl</a:t>
            </a:r>
            <a:r>
              <a:rPr lang="fr-FR" dirty="0"/>
              <a:t>,</a:t>
            </a:r>
            <a:r>
              <a:rPr lang="fr-FR" b="1" dirty="0"/>
              <a:t> </a:t>
            </a:r>
            <a:r>
              <a:rPr lang="fr-FR" dirty="0" err="1"/>
              <a:t>camotli</a:t>
            </a:r>
            <a:r>
              <a:rPr lang="fr-FR" dirty="0"/>
              <a:t> </a:t>
            </a:r>
            <a:br>
              <a:rPr lang="fr-FR" dirty="0"/>
            </a:br>
            <a:r>
              <a:rPr lang="fr-FR" dirty="0"/>
              <a:t>• </a:t>
            </a:r>
            <a:r>
              <a:rPr lang="fr-FR" b="1" dirty="0"/>
              <a:t>Philippin</a:t>
            </a:r>
            <a:r>
              <a:rPr lang="fr-FR" dirty="0"/>
              <a:t>, </a:t>
            </a:r>
            <a:r>
              <a:rPr lang="fr-FR" dirty="0" err="1"/>
              <a:t>kamote</a:t>
            </a:r>
            <a:br>
              <a:rPr lang="fr-FR" dirty="0"/>
            </a:br>
            <a:r>
              <a:rPr lang="fr-FR" dirty="0"/>
              <a:t>• </a:t>
            </a:r>
            <a:r>
              <a:rPr lang="fr-FR" b="1" dirty="0"/>
              <a:t>Portugais</a:t>
            </a:r>
            <a:r>
              <a:rPr lang="fr-FR" dirty="0"/>
              <a:t>, </a:t>
            </a:r>
            <a:r>
              <a:rPr lang="fr-FR" dirty="0" err="1"/>
              <a:t>batata</a:t>
            </a:r>
            <a:r>
              <a:rPr lang="fr-FR" dirty="0"/>
              <a:t> </a:t>
            </a:r>
            <a:r>
              <a:rPr lang="fr-FR" dirty="0" err="1"/>
              <a:t>doce</a:t>
            </a:r>
            <a:br>
              <a:rPr lang="fr-FR" dirty="0"/>
            </a:br>
            <a:r>
              <a:rPr lang="fr-FR" dirty="0"/>
              <a:t>• </a:t>
            </a:r>
            <a:r>
              <a:rPr lang="fr-FR" b="1" dirty="0"/>
              <a:t>Polynésien</a:t>
            </a:r>
            <a:r>
              <a:rPr lang="fr-FR" dirty="0"/>
              <a:t>, </a:t>
            </a:r>
            <a:r>
              <a:rPr lang="fr-FR" dirty="0" err="1"/>
              <a:t>kuumula</a:t>
            </a:r>
            <a:r>
              <a:rPr lang="fr-FR" dirty="0"/>
              <a:t>, </a:t>
            </a:r>
            <a:r>
              <a:rPr lang="fr-FR" dirty="0" err="1"/>
              <a:t>gumula</a:t>
            </a:r>
            <a:r>
              <a:rPr lang="fr-FR" dirty="0"/>
              <a:t>, ‘</a:t>
            </a:r>
            <a:r>
              <a:rPr lang="fr-FR" dirty="0" err="1"/>
              <a:t>uala</a:t>
            </a:r>
            <a:r>
              <a:rPr lang="fr-FR" dirty="0"/>
              <a:t>, </a:t>
            </a:r>
            <a:r>
              <a:rPr lang="fr-FR" dirty="0" err="1"/>
              <a:t>umala</a:t>
            </a:r>
            <a:r>
              <a:rPr lang="fr-FR" dirty="0"/>
              <a:t>, </a:t>
            </a:r>
            <a:r>
              <a:rPr lang="fr-FR" dirty="0" err="1"/>
              <a:t>uwala</a:t>
            </a:r>
            <a:r>
              <a:rPr lang="fr-FR" dirty="0"/>
              <a:t> </a:t>
            </a:r>
            <a:br>
              <a:rPr lang="fr-FR" b="1" dirty="0"/>
            </a:br>
            <a:r>
              <a:rPr lang="fr-FR" b="1" dirty="0"/>
              <a:t>• Quechua</a:t>
            </a:r>
            <a:r>
              <a:rPr lang="fr-FR" dirty="0"/>
              <a:t>, </a:t>
            </a:r>
            <a:r>
              <a:rPr lang="fr-FR" dirty="0" err="1"/>
              <a:t>camote</a:t>
            </a:r>
            <a:br>
              <a:rPr lang="fr-FR" dirty="0"/>
            </a:br>
            <a:r>
              <a:rPr lang="fr-FR" b="1" dirty="0"/>
              <a:t>• Russe</a:t>
            </a:r>
            <a:r>
              <a:rPr lang="fr-FR" dirty="0"/>
              <a:t>, </a:t>
            </a:r>
            <a:r>
              <a:rPr lang="fr-FR" dirty="0" err="1"/>
              <a:t>sladkaya</a:t>
            </a:r>
            <a:r>
              <a:rPr lang="fr-FR" dirty="0"/>
              <a:t> </a:t>
            </a:r>
            <a:r>
              <a:rPr lang="fr-FR" dirty="0" err="1"/>
              <a:t>kartoshka</a:t>
            </a:r>
            <a:br>
              <a:rPr lang="fr-FR" dirty="0"/>
            </a:br>
            <a:r>
              <a:rPr lang="fr-FR" b="1" dirty="0"/>
              <a:t>• Vietnamien</a:t>
            </a:r>
            <a:r>
              <a:rPr lang="fr-FR" dirty="0"/>
              <a:t> , </a:t>
            </a:r>
            <a:r>
              <a:rPr lang="fr-FR" dirty="0" err="1"/>
              <a:t>khoai</a:t>
            </a:r>
            <a:r>
              <a:rPr lang="fr-FR" dirty="0"/>
              <a:t> </a:t>
            </a:r>
            <a:r>
              <a:rPr lang="fr-FR" dirty="0" err="1"/>
              <a:t>lang</a:t>
            </a:r>
            <a:br>
              <a:rPr lang="fr-FR" b="1" dirty="0"/>
            </a:br>
            <a:r>
              <a:rPr lang="fr-FR" b="1" dirty="0"/>
              <a:t>• </a:t>
            </a:r>
            <a:r>
              <a:rPr lang="fr-FR" b="1" dirty="0" err="1"/>
              <a:t>Xhoza</a:t>
            </a:r>
            <a:r>
              <a:rPr lang="fr-FR" dirty="0"/>
              <a:t>, </a:t>
            </a:r>
            <a:r>
              <a:rPr lang="fr-FR" dirty="0" err="1"/>
              <a:t>izambane</a:t>
            </a:r>
            <a:r>
              <a:rPr lang="fr-FR" dirty="0"/>
              <a:t> </a:t>
            </a:r>
            <a:r>
              <a:rPr lang="fr-FR" dirty="0" err="1"/>
              <a:t>eliswiti</a:t>
            </a:r>
            <a:br>
              <a:rPr lang="fr-FR" b="1" dirty="0"/>
            </a:br>
            <a:r>
              <a:rPr lang="fr-FR" b="1" dirty="0"/>
              <a:t>• Zoulou</a:t>
            </a:r>
            <a:r>
              <a:rPr lang="fr-FR" dirty="0"/>
              <a:t>, </a:t>
            </a:r>
            <a:r>
              <a:rPr lang="fr-FR" dirty="0" err="1"/>
              <a:t>ubhatata</a:t>
            </a:r>
            <a:br>
              <a:rPr lang="fr-FR" b="1" dirty="0"/>
            </a:br>
            <a:endParaRPr lang="fr-FR" b="1"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11</a:t>
            </a:fld>
            <a:endParaRPr lang="fr-FR" noProof="0" dirty="0"/>
          </a:p>
        </p:txBody>
      </p:sp>
      <p:sp>
        <p:nvSpPr>
          <p:cNvPr id="9" name="AutoShape 2" descr="Chanvre art impression cuisine art impression dart antique image 1">
            <a:extLst>
              <a:ext uri="{FF2B5EF4-FFF2-40B4-BE49-F238E27FC236}">
                <a16:creationId xmlns:a16="http://schemas.microsoft.com/office/drawing/2014/main" id="{7426CE55-DD36-3CA9-63F8-1C99420758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space réservé de la date 4">
            <a:extLst>
              <a:ext uri="{FF2B5EF4-FFF2-40B4-BE49-F238E27FC236}">
                <a16:creationId xmlns:a16="http://schemas.microsoft.com/office/drawing/2014/main" id="{5A019080-6FA6-42E7-A8A0-A059C7054C27}"/>
              </a:ext>
            </a:extLst>
          </p:cNvPr>
          <p:cNvSpPr>
            <a:spLocks noGrp="1"/>
          </p:cNvSpPr>
          <p:nvPr>
            <p:ph type="dt" sz="half" idx="10"/>
          </p:nvPr>
        </p:nvSpPr>
        <p:spPr>
          <a:xfrm>
            <a:off x="7138930" y="6356350"/>
            <a:ext cx="3823112" cy="365125"/>
          </a:xfrm>
        </p:spPr>
        <p:txBody>
          <a:bodyPr/>
          <a:lstStyle/>
          <a:p>
            <a:pPr rtl="0">
              <a:spcAft>
                <a:spcPts val="600"/>
              </a:spcAft>
            </a:pPr>
            <a:r>
              <a:rPr lang="fr-FR" noProof="0"/>
              <a:t>12/12/2023 </a:t>
            </a:r>
            <a:endParaRPr lang="fr-FR" noProof="0" dirty="0"/>
          </a:p>
        </p:txBody>
      </p:sp>
      <p:sp>
        <p:nvSpPr>
          <p:cNvPr id="4" name="Espace réservé du contenu 2">
            <a:extLst>
              <a:ext uri="{FF2B5EF4-FFF2-40B4-BE49-F238E27FC236}">
                <a16:creationId xmlns:a16="http://schemas.microsoft.com/office/drawing/2014/main" id="{9C923D38-6614-890E-28F7-95CF766B0548}"/>
              </a:ext>
            </a:extLst>
          </p:cNvPr>
          <p:cNvSpPr txBox="1">
            <a:spLocks/>
          </p:cNvSpPr>
          <p:nvPr/>
        </p:nvSpPr>
        <p:spPr>
          <a:xfrm>
            <a:off x="212272" y="1248355"/>
            <a:ext cx="5184209" cy="5260395"/>
          </a:xfrm>
          <a:prstGeom prst="rect">
            <a:avLst/>
          </a:prstGeom>
        </p:spPr>
        <p:txBody>
          <a:bodyPr rtlCol="0"/>
          <a:lst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a:t>
            </a:r>
            <a:r>
              <a:rPr lang="fr-FR" b="1" dirty="0"/>
              <a:t>Africain de l’Est</a:t>
            </a:r>
            <a:r>
              <a:rPr lang="fr-FR" dirty="0"/>
              <a:t>, </a:t>
            </a:r>
            <a:r>
              <a:rPr lang="fr-FR" dirty="0" err="1"/>
              <a:t>cilera</a:t>
            </a:r>
            <a:r>
              <a:rPr lang="fr-FR" dirty="0"/>
              <a:t> </a:t>
            </a:r>
            <a:r>
              <a:rPr lang="fr-FR" dirty="0" err="1"/>
              <a:t>abana</a:t>
            </a:r>
            <a:r>
              <a:rPr lang="fr-FR" dirty="0"/>
              <a:t> </a:t>
            </a:r>
            <a:br>
              <a:rPr lang="fr-FR" dirty="0"/>
            </a:br>
            <a:r>
              <a:rPr lang="fr-FR" dirty="0"/>
              <a:t>• </a:t>
            </a:r>
            <a:r>
              <a:rPr lang="fr-FR" b="1" dirty="0" err="1"/>
              <a:t>Afrikaan</a:t>
            </a:r>
            <a:r>
              <a:rPr lang="fr-FR" dirty="0"/>
              <a:t>, </a:t>
            </a:r>
            <a:r>
              <a:rPr lang="fr-FR" dirty="0" err="1"/>
              <a:t>patat</a:t>
            </a:r>
            <a:br>
              <a:rPr lang="fr-FR" dirty="0"/>
            </a:br>
            <a:r>
              <a:rPr lang="fr-FR" dirty="0"/>
              <a:t>• </a:t>
            </a:r>
            <a:r>
              <a:rPr lang="fr-FR" b="1" dirty="0"/>
              <a:t>Allemand, </a:t>
            </a:r>
            <a:r>
              <a:rPr lang="fr-FR" dirty="0" err="1"/>
              <a:t>Battate</a:t>
            </a:r>
            <a:r>
              <a:rPr lang="fr-FR" b="1" dirty="0"/>
              <a:t>, </a:t>
            </a:r>
            <a:r>
              <a:rPr lang="fr-FR" b="0" i="0" dirty="0" err="1">
                <a:effectLst/>
              </a:rPr>
              <a:t>Süßkartoffel</a:t>
            </a:r>
            <a:r>
              <a:rPr lang="fr-FR" b="1" dirty="0"/>
              <a:t> </a:t>
            </a:r>
            <a:r>
              <a:rPr lang="fr-FR" b="0" i="0" dirty="0">
                <a:solidFill>
                  <a:srgbClr val="333333"/>
                </a:solidFill>
                <a:effectLst/>
              </a:rPr>
              <a:t> </a:t>
            </a:r>
            <a:r>
              <a:rPr lang="fr-FR" b="1" dirty="0"/>
              <a:t> </a:t>
            </a:r>
            <a:br>
              <a:rPr lang="fr-FR" b="1" dirty="0"/>
            </a:br>
            <a:r>
              <a:rPr lang="fr-FR" dirty="0"/>
              <a:t>• </a:t>
            </a:r>
            <a:r>
              <a:rPr lang="fr-FR" b="1" dirty="0"/>
              <a:t>Américain/anglais</a:t>
            </a:r>
            <a:r>
              <a:rPr lang="fr-FR" dirty="0"/>
              <a:t>, </a:t>
            </a:r>
            <a:r>
              <a:rPr lang="fr-FR" dirty="0" err="1"/>
              <a:t>sweet</a:t>
            </a:r>
            <a:r>
              <a:rPr lang="fr-FR" dirty="0"/>
              <a:t> </a:t>
            </a:r>
            <a:r>
              <a:rPr lang="fr-FR" dirty="0" err="1"/>
              <a:t>potato</a:t>
            </a:r>
            <a:r>
              <a:rPr lang="fr-FR" dirty="0"/>
              <a:t>, </a:t>
            </a:r>
            <a:r>
              <a:rPr lang="fr-FR" dirty="0" err="1"/>
              <a:t>sweetpotato</a:t>
            </a:r>
            <a:r>
              <a:rPr lang="fr-FR" dirty="0"/>
              <a:t>, </a:t>
            </a:r>
            <a:r>
              <a:rPr lang="fr-FR" dirty="0" err="1"/>
              <a:t>yam</a:t>
            </a:r>
            <a:br>
              <a:rPr lang="fr-FR" dirty="0"/>
            </a:br>
            <a:r>
              <a:rPr lang="fr-FR" dirty="0"/>
              <a:t>• </a:t>
            </a:r>
            <a:r>
              <a:rPr lang="fr-FR" b="1" dirty="0"/>
              <a:t>Arabe</a:t>
            </a:r>
            <a:r>
              <a:rPr lang="fr-FR" dirty="0"/>
              <a:t>,</a:t>
            </a:r>
            <a:r>
              <a:rPr lang="ar-AE" dirty="0"/>
              <a:t> </a:t>
            </a:r>
            <a:r>
              <a:rPr lang="fr-FR" b="0" i="0" dirty="0" err="1">
                <a:effectLst/>
              </a:rPr>
              <a:t>batatan</a:t>
            </a:r>
            <a:r>
              <a:rPr lang="fr-FR" b="0" i="0" dirty="0">
                <a:effectLst/>
              </a:rPr>
              <a:t> </a:t>
            </a:r>
            <a:r>
              <a:rPr lang="fr-FR" b="0" i="0" dirty="0" err="1">
                <a:effectLst/>
              </a:rPr>
              <a:t>hulwatan</a:t>
            </a:r>
            <a:br>
              <a:rPr lang="fr-FR" dirty="0"/>
            </a:br>
            <a:r>
              <a:rPr lang="fr-FR" dirty="0"/>
              <a:t>• </a:t>
            </a:r>
            <a:r>
              <a:rPr lang="fr-FR" b="1" dirty="0"/>
              <a:t>Caribéen</a:t>
            </a:r>
            <a:r>
              <a:rPr lang="fr-FR" dirty="0"/>
              <a:t>, </a:t>
            </a:r>
            <a:r>
              <a:rPr lang="fr-FR" dirty="0" err="1"/>
              <a:t>mabi</a:t>
            </a:r>
            <a:br>
              <a:rPr lang="fr-FR" dirty="0"/>
            </a:br>
            <a:r>
              <a:rPr lang="fr-FR" dirty="0"/>
              <a:t>• </a:t>
            </a:r>
            <a:r>
              <a:rPr lang="fr-FR" b="1" dirty="0"/>
              <a:t>Chinois</a:t>
            </a:r>
            <a:r>
              <a:rPr lang="fr-FR" dirty="0"/>
              <a:t>,</a:t>
            </a:r>
            <a:r>
              <a:rPr lang="fr-FR" b="1" dirty="0"/>
              <a:t> </a:t>
            </a:r>
            <a:r>
              <a:rPr lang="fr-FR" dirty="0"/>
              <a:t>fan </a:t>
            </a:r>
            <a:r>
              <a:rPr lang="fr-FR" dirty="0" err="1"/>
              <a:t>shu</a:t>
            </a:r>
            <a:r>
              <a:rPr lang="fr-FR" dirty="0"/>
              <a:t>, gan </a:t>
            </a:r>
            <a:r>
              <a:rPr lang="fr-FR" dirty="0" err="1"/>
              <a:t>shu</a:t>
            </a:r>
            <a:br>
              <a:rPr lang="fr-FR" dirty="0"/>
            </a:br>
            <a:r>
              <a:rPr lang="fr-FR" dirty="0"/>
              <a:t>• </a:t>
            </a:r>
            <a:r>
              <a:rPr lang="fr-FR" b="1" dirty="0"/>
              <a:t>Cubain</a:t>
            </a:r>
            <a:r>
              <a:rPr lang="fr-FR" dirty="0"/>
              <a:t>, </a:t>
            </a:r>
            <a:r>
              <a:rPr lang="fr-FR" dirty="0" err="1"/>
              <a:t>aje</a:t>
            </a:r>
            <a:r>
              <a:rPr lang="fr-FR" dirty="0"/>
              <a:t> </a:t>
            </a:r>
            <a:br>
              <a:rPr lang="fr-FR" dirty="0"/>
            </a:br>
            <a:r>
              <a:rPr lang="fr-FR" dirty="0"/>
              <a:t>• </a:t>
            </a:r>
            <a:r>
              <a:rPr lang="fr-FR" b="1" dirty="0"/>
              <a:t>Espagnol</a:t>
            </a:r>
            <a:r>
              <a:rPr lang="fr-FR" dirty="0"/>
              <a:t>, </a:t>
            </a:r>
            <a:r>
              <a:rPr lang="fr-FR" dirty="0" err="1"/>
              <a:t>batata</a:t>
            </a:r>
            <a:r>
              <a:rPr lang="fr-FR" dirty="0"/>
              <a:t>, </a:t>
            </a:r>
            <a:r>
              <a:rPr lang="fr-FR" dirty="0" err="1"/>
              <a:t>boniato</a:t>
            </a:r>
            <a:r>
              <a:rPr lang="fr-FR" dirty="0"/>
              <a:t>, </a:t>
            </a:r>
            <a:r>
              <a:rPr lang="fr-FR" dirty="0" err="1"/>
              <a:t>moniato</a:t>
            </a:r>
            <a:r>
              <a:rPr lang="fr-FR" dirty="0"/>
              <a:t>, </a:t>
            </a:r>
            <a:br>
              <a:rPr lang="fr-FR" dirty="0"/>
            </a:br>
            <a:r>
              <a:rPr lang="fr-FR" dirty="0"/>
              <a:t>• </a:t>
            </a:r>
            <a:r>
              <a:rPr lang="fr-FR" b="1" dirty="0"/>
              <a:t>Français</a:t>
            </a:r>
            <a:r>
              <a:rPr lang="fr-FR" dirty="0"/>
              <a:t>,</a:t>
            </a:r>
            <a:r>
              <a:rPr lang="fr-FR" b="1" dirty="0"/>
              <a:t> </a:t>
            </a:r>
            <a:r>
              <a:rPr lang="fr-FR" dirty="0"/>
              <a:t>ipomée, patate douce</a:t>
            </a:r>
            <a:br>
              <a:rPr lang="fr-FR" dirty="0"/>
            </a:br>
            <a:r>
              <a:rPr lang="fr-FR" dirty="0"/>
              <a:t>• </a:t>
            </a:r>
            <a:r>
              <a:rPr lang="fr-FR" b="1" dirty="0"/>
              <a:t>Inca</a:t>
            </a:r>
            <a:r>
              <a:rPr lang="fr-FR" dirty="0"/>
              <a:t>, </a:t>
            </a:r>
            <a:r>
              <a:rPr lang="fr-FR" dirty="0" err="1"/>
              <a:t>kumar</a:t>
            </a:r>
            <a:r>
              <a:rPr lang="fr-FR" dirty="0"/>
              <a:t> </a:t>
            </a:r>
            <a:br>
              <a:rPr lang="fr-FR" dirty="0"/>
            </a:br>
            <a:r>
              <a:rPr lang="fr-FR" dirty="0"/>
              <a:t>• </a:t>
            </a:r>
            <a:r>
              <a:rPr lang="fr-FR" b="1" dirty="0"/>
              <a:t>Italien</a:t>
            </a:r>
            <a:r>
              <a:rPr lang="fr-FR" dirty="0"/>
              <a:t>, </a:t>
            </a:r>
            <a:r>
              <a:rPr lang="fr-FR" dirty="0" err="1"/>
              <a:t>batata</a:t>
            </a:r>
            <a:r>
              <a:rPr lang="fr-FR" dirty="0"/>
              <a:t>, patata americana</a:t>
            </a:r>
            <a:br>
              <a:rPr lang="fr-FR" dirty="0"/>
            </a:br>
            <a:r>
              <a:rPr lang="fr-FR" dirty="0"/>
              <a:t>• </a:t>
            </a:r>
            <a:r>
              <a:rPr lang="fr-FR" b="1" dirty="0"/>
              <a:t>Japonais</a:t>
            </a:r>
            <a:r>
              <a:rPr lang="fr-FR" dirty="0"/>
              <a:t>,</a:t>
            </a:r>
            <a:r>
              <a:rPr lang="fr-FR" b="1" dirty="0"/>
              <a:t> </a:t>
            </a:r>
            <a:r>
              <a:rPr lang="fr-FR" dirty="0" err="1"/>
              <a:t>kara-imo</a:t>
            </a:r>
            <a:r>
              <a:rPr lang="fr-FR" dirty="0"/>
              <a:t>, </a:t>
            </a:r>
            <a:r>
              <a:rPr lang="fr-FR" dirty="0" err="1"/>
              <a:t>satsuma-imo</a:t>
            </a:r>
            <a:br>
              <a:rPr lang="fr-FR" dirty="0"/>
            </a:br>
            <a:br>
              <a:rPr lang="fr-FR" dirty="0"/>
            </a:br>
            <a:br>
              <a:rPr lang="fr-FR" dirty="0"/>
            </a:br>
            <a:br>
              <a:rPr lang="fr-FR" dirty="0"/>
            </a:br>
            <a:br>
              <a:rPr lang="fr-FR" dirty="0"/>
            </a:br>
            <a:br>
              <a:rPr lang="fr-FR" dirty="0"/>
            </a:br>
            <a:r>
              <a:rPr lang="fr-FR" dirty="0"/>
              <a:t>• </a:t>
            </a:r>
            <a:r>
              <a:rPr lang="fr-FR" b="1" dirty="0" err="1"/>
              <a:t>xxxxx</a:t>
            </a:r>
            <a:r>
              <a:rPr lang="fr-FR" dirty="0"/>
              <a:t>,</a:t>
            </a:r>
            <a:r>
              <a:rPr lang="fr-FR" b="1" dirty="0"/>
              <a:t> </a:t>
            </a:r>
            <a:r>
              <a:rPr lang="fr-FR" dirty="0"/>
              <a:t>combinant</a:t>
            </a:r>
            <a:endParaRPr lang="fr-FR" b="1" dirty="0"/>
          </a:p>
        </p:txBody>
      </p:sp>
    </p:spTree>
    <p:extLst>
      <p:ext uri="{BB962C8B-B14F-4D97-AF65-F5344CB8AC3E}">
        <p14:creationId xmlns:p14="http://schemas.microsoft.com/office/powerpoint/2010/main" val="176575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5325" y="731520"/>
            <a:ext cx="10798176" cy="1209393"/>
          </a:xfrm>
        </p:spPr>
        <p:txBody>
          <a:bodyPr/>
          <a:lstStyle/>
          <a:p>
            <a:r>
              <a:rPr lang="fr-FR" b="1" dirty="0">
                <a:solidFill>
                  <a:srgbClr val="C00000"/>
                </a:solidFill>
              </a:rPr>
              <a:t>USAGES ALIMENTAIRES (I)</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99892" y="1176793"/>
            <a:ext cx="7892804" cy="5564379"/>
          </a:xfrm>
        </p:spPr>
        <p:txBody>
          <a:bodyPr/>
          <a:lstStyle/>
          <a:p>
            <a:r>
              <a:rPr lang="fr-FR" sz="2800" b="1" dirty="0">
                <a:solidFill>
                  <a:srgbClr val="008000"/>
                </a:solidFill>
              </a:rPr>
              <a:t>• La patate douce produit plus d’énergie comestible par hectare et par jour que le blé, le riz ou le manioc</a:t>
            </a:r>
            <a:br>
              <a:rPr lang="fr-FR" sz="2400" dirty="0"/>
            </a:br>
            <a:r>
              <a:rPr lang="fr-FR" dirty="0"/>
              <a:t>• </a:t>
            </a:r>
            <a:r>
              <a:rPr lang="fr-FR" b="1" dirty="0"/>
              <a:t>Feuilles et tubercules sont comestibles </a:t>
            </a:r>
            <a:br>
              <a:rPr lang="fr-FR" b="1" dirty="0"/>
            </a:br>
            <a:r>
              <a:rPr lang="fr-FR" b="1" dirty="0"/>
              <a:t>	</a:t>
            </a:r>
            <a:r>
              <a:rPr lang="fr-FR" i="1" dirty="0"/>
              <a:t>- </a:t>
            </a:r>
            <a:r>
              <a:rPr lang="fr-FR" dirty="0"/>
              <a:t>le </a:t>
            </a:r>
            <a:r>
              <a:rPr lang="fr-FR" i="1" dirty="0"/>
              <a:t>« légume révolutionnaire » </a:t>
            </a:r>
            <a:r>
              <a:rPr lang="fr-FR" dirty="0"/>
              <a:t>de Chine !</a:t>
            </a:r>
            <a:br>
              <a:rPr lang="fr-FR" dirty="0"/>
            </a:br>
            <a:r>
              <a:rPr lang="fr-FR" dirty="0"/>
              <a:t>              - indice glycémique inférieur à celui de la pomme de terre</a:t>
            </a:r>
            <a:br>
              <a:rPr lang="fr-FR" b="1" dirty="0"/>
            </a:br>
            <a:r>
              <a:rPr lang="fr-FR" dirty="0"/>
              <a:t>• </a:t>
            </a:r>
            <a:r>
              <a:rPr lang="fr-FR" b="1" dirty="0"/>
              <a:t>Bonne source d’hydrates de carbone (amidon), de fibres et de microéléments (potassium, phosphore, calcium, fer, manganèse, zinc, vitamines A, B (riboflavine) et C)</a:t>
            </a:r>
            <a:br>
              <a:rPr lang="fr-FR" b="1" dirty="0"/>
            </a:br>
            <a:r>
              <a:rPr lang="fr-FR" dirty="0"/>
              <a:t>• </a:t>
            </a:r>
            <a:r>
              <a:rPr lang="fr-FR" b="1" dirty="0"/>
              <a:t>Les patates douces à chair orange </a:t>
            </a:r>
            <a:r>
              <a:rPr lang="fr-FR" dirty="0"/>
              <a:t>sont une </a:t>
            </a:r>
            <a:r>
              <a:rPr lang="fr-FR" b="1" dirty="0"/>
              <a:t>source importante de bêta-carotène </a:t>
            </a:r>
            <a:r>
              <a:rPr lang="fr-FR" dirty="0"/>
              <a:t>(précurseur de la vitamine A, importante pour la vision et limiter la mort des enfants de moins de 5 ans)</a:t>
            </a:r>
            <a:br>
              <a:rPr lang="fr-FR" b="1" dirty="0"/>
            </a:br>
            <a:r>
              <a:rPr lang="fr-FR" b="1" dirty="0"/>
              <a:t>. Les patates douces à chair violette </a:t>
            </a:r>
            <a:r>
              <a:rPr lang="fr-FR" dirty="0"/>
              <a:t>sont riches en </a:t>
            </a:r>
            <a:r>
              <a:rPr lang="fr-FR" b="1" dirty="0"/>
              <a:t>antioxydants</a:t>
            </a:r>
            <a:r>
              <a:rPr lang="fr-FR" dirty="0"/>
              <a:t> facilement mobilisables.</a:t>
            </a:r>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12</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5" name="Image 4">
            <a:extLst>
              <a:ext uri="{FF2B5EF4-FFF2-40B4-BE49-F238E27FC236}">
                <a16:creationId xmlns:a16="http://schemas.microsoft.com/office/drawing/2014/main" id="{C66D01C9-A624-A2F5-03BB-6D3F0CB3DEBD}"/>
              </a:ext>
            </a:extLst>
          </p:cNvPr>
          <p:cNvPicPr>
            <a:picLocks noChangeAspect="1"/>
          </p:cNvPicPr>
          <p:nvPr/>
        </p:nvPicPr>
        <p:blipFill>
          <a:blip r:embed="rId2"/>
          <a:stretch>
            <a:fillRect/>
          </a:stretch>
        </p:blipFill>
        <p:spPr>
          <a:xfrm>
            <a:off x="7992696" y="1546957"/>
            <a:ext cx="3771900" cy="2104845"/>
          </a:xfrm>
          <a:prstGeom prst="rect">
            <a:avLst/>
          </a:prstGeom>
          <a:ln>
            <a:solidFill>
              <a:schemeClr val="tx1"/>
            </a:solidFill>
          </a:ln>
        </p:spPr>
      </p:pic>
      <p:pic>
        <p:nvPicPr>
          <p:cNvPr id="7" name="Image 6">
            <a:extLst>
              <a:ext uri="{FF2B5EF4-FFF2-40B4-BE49-F238E27FC236}">
                <a16:creationId xmlns:a16="http://schemas.microsoft.com/office/drawing/2014/main" id="{AA7F20A3-8486-58D2-D763-E09CD1708A58}"/>
              </a:ext>
            </a:extLst>
          </p:cNvPr>
          <p:cNvPicPr>
            <a:picLocks noChangeAspect="1"/>
          </p:cNvPicPr>
          <p:nvPr/>
        </p:nvPicPr>
        <p:blipFill>
          <a:blip r:embed="rId3"/>
          <a:stretch>
            <a:fillRect/>
          </a:stretch>
        </p:blipFill>
        <p:spPr>
          <a:xfrm>
            <a:off x="7992696" y="3700861"/>
            <a:ext cx="3771900" cy="2684850"/>
          </a:xfrm>
          <a:prstGeom prst="rect">
            <a:avLst/>
          </a:prstGeom>
          <a:ln>
            <a:solidFill>
              <a:schemeClr val="tx1"/>
            </a:solidFill>
          </a:ln>
        </p:spPr>
      </p:pic>
    </p:spTree>
    <p:extLst>
      <p:ext uri="{BB962C8B-B14F-4D97-AF65-F5344CB8AC3E}">
        <p14:creationId xmlns:p14="http://schemas.microsoft.com/office/powerpoint/2010/main" val="2930983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5325" y="731520"/>
            <a:ext cx="10798176" cy="1209393"/>
          </a:xfrm>
        </p:spPr>
        <p:txBody>
          <a:bodyPr/>
          <a:lstStyle/>
          <a:p>
            <a:r>
              <a:rPr lang="fr-FR" b="1" dirty="0">
                <a:solidFill>
                  <a:srgbClr val="C00000"/>
                </a:solidFill>
              </a:rPr>
              <a:t>USAGES ALIMENTAIRES (II)</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99891" y="1256306"/>
            <a:ext cx="11755503" cy="5484866"/>
          </a:xfrm>
        </p:spPr>
        <p:txBody>
          <a:bodyPr/>
          <a:lstStyle/>
          <a:p>
            <a:r>
              <a:rPr lang="fr-FR" sz="2800" b="1" dirty="0">
                <a:solidFill>
                  <a:srgbClr val="008000"/>
                </a:solidFill>
              </a:rPr>
              <a:t>• Une espèce facile à transformer en multiples produits</a:t>
            </a:r>
            <a:br>
              <a:rPr lang="fr-FR" sz="2400" dirty="0"/>
            </a:br>
            <a:endParaRPr lang="fr-FR"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13</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8" name="Image 7">
            <a:extLst>
              <a:ext uri="{FF2B5EF4-FFF2-40B4-BE49-F238E27FC236}">
                <a16:creationId xmlns:a16="http://schemas.microsoft.com/office/drawing/2014/main" id="{E6093EEC-60AD-C01C-37ED-449FFB4D69BD}"/>
              </a:ext>
            </a:extLst>
          </p:cNvPr>
          <p:cNvPicPr>
            <a:picLocks noChangeAspect="1"/>
          </p:cNvPicPr>
          <p:nvPr/>
        </p:nvPicPr>
        <p:blipFill>
          <a:blip r:embed="rId2"/>
          <a:stretch>
            <a:fillRect/>
          </a:stretch>
        </p:blipFill>
        <p:spPr>
          <a:xfrm>
            <a:off x="882595" y="1940913"/>
            <a:ext cx="10192181" cy="4531450"/>
          </a:xfrm>
          <a:prstGeom prst="rect">
            <a:avLst/>
          </a:prstGeom>
          <a:ln>
            <a:solidFill>
              <a:schemeClr val="tx1"/>
            </a:solidFill>
          </a:ln>
        </p:spPr>
      </p:pic>
    </p:spTree>
    <p:extLst>
      <p:ext uri="{BB962C8B-B14F-4D97-AF65-F5344CB8AC3E}">
        <p14:creationId xmlns:p14="http://schemas.microsoft.com/office/powerpoint/2010/main" val="392837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p:txBody>
          <a:bodyPr/>
          <a:lstStyle/>
          <a:p>
            <a:r>
              <a:rPr lang="fr-FR" b="1" dirty="0">
                <a:solidFill>
                  <a:srgbClr val="C00000"/>
                </a:solidFill>
              </a:rPr>
              <a:t>PLANTE MEDICINALE</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07470" y="1514554"/>
            <a:ext cx="6513761" cy="1051913"/>
          </a:xfrm>
        </p:spPr>
        <p:txBody>
          <a:bodyPr/>
          <a:lstStyle/>
          <a:p>
            <a:r>
              <a:rPr lang="fr-FR" sz="2400" b="1" dirty="0">
                <a:solidFill>
                  <a:srgbClr val="008000"/>
                </a:solidFill>
              </a:rPr>
              <a:t>• Principalement activités anticancéreuses, antidiabétiques et anti-inflammatoires</a:t>
            </a:r>
            <a:br>
              <a:rPr lang="fr-FR" dirty="0"/>
            </a:br>
            <a:r>
              <a:rPr lang="fr-FR" dirty="0"/>
              <a:t>• Feuilles et tubercules utilisés depuis des siècles dans les </a:t>
            </a:r>
            <a:r>
              <a:rPr lang="fr-FR" b="1" dirty="0"/>
              <a:t>médecines traditionnelles américaines, africaines et asiatiques</a:t>
            </a:r>
            <a:br>
              <a:rPr lang="fr-FR" dirty="0"/>
            </a:br>
            <a:r>
              <a:rPr lang="fr-FR" dirty="0"/>
              <a:t>• </a:t>
            </a:r>
            <a:r>
              <a:rPr lang="fr-FR" b="1" dirty="0"/>
              <a:t>Activités pharmacologiques confirmées par de nombreuses études </a:t>
            </a:r>
            <a:r>
              <a:rPr lang="fr-FR" dirty="0"/>
              <a:t>liées à la présence de divers composés phytochimiques (anthocyanes, bêta-carotène, acides phénoliques, coumarines, triterpènes, </a:t>
            </a:r>
            <a:r>
              <a:rPr lang="fr-FR" dirty="0" err="1"/>
              <a:t>sesquiterpénoïdes</a:t>
            </a:r>
            <a:r>
              <a:rPr lang="fr-FR" dirty="0"/>
              <a:t>, flavonoïdes, glycosides, tanins, saponines, alcaloïdes, protéines de stockage comme la </a:t>
            </a:r>
            <a:r>
              <a:rPr lang="fr-FR" dirty="0" err="1"/>
              <a:t>sporamine</a:t>
            </a:r>
            <a:r>
              <a:rPr lang="fr-FR" dirty="0"/>
              <a:t> et l’</a:t>
            </a:r>
            <a:r>
              <a:rPr lang="fr-FR" dirty="0" err="1"/>
              <a:t>ipomoéine</a:t>
            </a:r>
            <a:r>
              <a:rPr lang="fr-FR" dirty="0"/>
              <a:t>, etc.).</a:t>
            </a:r>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14</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4" name="Image 3">
            <a:extLst>
              <a:ext uri="{FF2B5EF4-FFF2-40B4-BE49-F238E27FC236}">
                <a16:creationId xmlns:a16="http://schemas.microsoft.com/office/drawing/2014/main" id="{BC891CC2-A6B2-7F7D-D5D0-420DFFE99AC4}"/>
              </a:ext>
            </a:extLst>
          </p:cNvPr>
          <p:cNvPicPr>
            <a:picLocks noChangeAspect="1"/>
          </p:cNvPicPr>
          <p:nvPr/>
        </p:nvPicPr>
        <p:blipFill>
          <a:blip r:embed="rId2"/>
          <a:stretch>
            <a:fillRect/>
          </a:stretch>
        </p:blipFill>
        <p:spPr>
          <a:xfrm>
            <a:off x="6655242" y="1940913"/>
            <a:ext cx="5255812" cy="4308812"/>
          </a:xfrm>
          <a:prstGeom prst="rect">
            <a:avLst/>
          </a:prstGeom>
          <a:ln>
            <a:solidFill>
              <a:schemeClr val="tx1"/>
            </a:solidFill>
          </a:ln>
        </p:spPr>
      </p:pic>
    </p:spTree>
    <p:extLst>
      <p:ext uri="{BB962C8B-B14F-4D97-AF65-F5344CB8AC3E}">
        <p14:creationId xmlns:p14="http://schemas.microsoft.com/office/powerpoint/2010/main" val="1120417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p:txBody>
          <a:bodyPr/>
          <a:lstStyle/>
          <a:p>
            <a:r>
              <a:rPr lang="fr-FR" b="1" dirty="0">
                <a:solidFill>
                  <a:srgbClr val="C00000"/>
                </a:solidFill>
              </a:rPr>
              <a:t>PLANTE ORNEMENTALE</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07470" y="1514554"/>
            <a:ext cx="11854659" cy="1051913"/>
          </a:xfrm>
        </p:spPr>
        <p:txBody>
          <a:bodyPr/>
          <a:lstStyle/>
          <a:p>
            <a:r>
              <a:rPr lang="fr-FR" sz="2400" b="1" dirty="0">
                <a:solidFill>
                  <a:srgbClr val="008000"/>
                </a:solidFill>
              </a:rPr>
              <a:t>• Débouché en plein développement au niveau mondial</a:t>
            </a:r>
            <a:br>
              <a:rPr lang="fr-FR" dirty="0"/>
            </a:br>
            <a:endParaRPr lang="fr-FR"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15</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5" name="Image 4">
            <a:extLst>
              <a:ext uri="{FF2B5EF4-FFF2-40B4-BE49-F238E27FC236}">
                <a16:creationId xmlns:a16="http://schemas.microsoft.com/office/drawing/2014/main" id="{F672F36C-2191-1091-836E-BE85DC538AAD}"/>
              </a:ext>
            </a:extLst>
          </p:cNvPr>
          <p:cNvPicPr>
            <a:picLocks noChangeAspect="1"/>
          </p:cNvPicPr>
          <p:nvPr/>
        </p:nvPicPr>
        <p:blipFill>
          <a:blip r:embed="rId2"/>
          <a:stretch>
            <a:fillRect/>
          </a:stretch>
        </p:blipFill>
        <p:spPr>
          <a:xfrm>
            <a:off x="4085273" y="2874102"/>
            <a:ext cx="3904948" cy="2930866"/>
          </a:xfrm>
          <a:prstGeom prst="rect">
            <a:avLst/>
          </a:prstGeom>
          <a:ln>
            <a:solidFill>
              <a:schemeClr val="tx1"/>
            </a:solidFill>
          </a:ln>
        </p:spPr>
      </p:pic>
      <p:pic>
        <p:nvPicPr>
          <p:cNvPr id="7" name="Image 6">
            <a:extLst>
              <a:ext uri="{FF2B5EF4-FFF2-40B4-BE49-F238E27FC236}">
                <a16:creationId xmlns:a16="http://schemas.microsoft.com/office/drawing/2014/main" id="{255D2B5B-87AB-F4D1-A976-B23ECB8F0C00}"/>
              </a:ext>
            </a:extLst>
          </p:cNvPr>
          <p:cNvPicPr>
            <a:picLocks noChangeAspect="1"/>
          </p:cNvPicPr>
          <p:nvPr/>
        </p:nvPicPr>
        <p:blipFill>
          <a:blip r:embed="rId3"/>
          <a:stretch>
            <a:fillRect/>
          </a:stretch>
        </p:blipFill>
        <p:spPr>
          <a:xfrm>
            <a:off x="94138" y="2874102"/>
            <a:ext cx="3788442" cy="2930866"/>
          </a:xfrm>
          <a:prstGeom prst="rect">
            <a:avLst/>
          </a:prstGeom>
          <a:ln>
            <a:solidFill>
              <a:schemeClr val="tx1"/>
            </a:solidFill>
          </a:ln>
        </p:spPr>
      </p:pic>
      <p:pic>
        <p:nvPicPr>
          <p:cNvPr id="8" name="Image 7">
            <a:extLst>
              <a:ext uri="{FF2B5EF4-FFF2-40B4-BE49-F238E27FC236}">
                <a16:creationId xmlns:a16="http://schemas.microsoft.com/office/drawing/2014/main" id="{AE0714EA-B60D-3948-357B-2F07268F9F93}"/>
              </a:ext>
            </a:extLst>
          </p:cNvPr>
          <p:cNvPicPr>
            <a:picLocks noChangeAspect="1"/>
          </p:cNvPicPr>
          <p:nvPr/>
        </p:nvPicPr>
        <p:blipFill>
          <a:blip r:embed="rId4"/>
          <a:stretch>
            <a:fillRect/>
          </a:stretch>
        </p:blipFill>
        <p:spPr>
          <a:xfrm>
            <a:off x="8192914" y="2874102"/>
            <a:ext cx="3904948" cy="2930866"/>
          </a:xfrm>
          <a:prstGeom prst="rect">
            <a:avLst/>
          </a:prstGeom>
          <a:ln>
            <a:solidFill>
              <a:schemeClr val="tx1"/>
            </a:solidFill>
          </a:ln>
        </p:spPr>
      </p:pic>
    </p:spTree>
    <p:extLst>
      <p:ext uri="{BB962C8B-B14F-4D97-AF65-F5344CB8AC3E}">
        <p14:creationId xmlns:p14="http://schemas.microsoft.com/office/powerpoint/2010/main" val="2201752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6912" y="795130"/>
            <a:ext cx="10798176" cy="1145783"/>
          </a:xfrm>
        </p:spPr>
        <p:txBody>
          <a:bodyPr/>
          <a:lstStyle/>
          <a:p>
            <a:r>
              <a:rPr lang="fr-FR" b="1" dirty="0">
                <a:solidFill>
                  <a:srgbClr val="C00000"/>
                </a:solidFill>
              </a:rPr>
              <a:t>BIBLIOGRAPHIE SOMMAIRE</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42277" y="1470991"/>
            <a:ext cx="5689600" cy="5387009"/>
          </a:xfrm>
        </p:spPr>
        <p:txBody>
          <a:bodyPr/>
          <a:lstStyle/>
          <a:p>
            <a:r>
              <a:rPr lang="fr-FR" sz="1200" dirty="0"/>
              <a:t>• D. F. Austin (1987). </a:t>
            </a:r>
            <a:r>
              <a:rPr lang="en-US" sz="1200" dirty="0"/>
              <a:t>The taxonomy, evolution and genetic diversity of sweet potatoes and related wild species, in: Exploration, maintenance and utilization of sweet potato genetic resources, in: </a:t>
            </a:r>
            <a:r>
              <a:rPr lang="en-US" sz="1200" i="1" dirty="0"/>
              <a:t>Proceedings of the First Planning Conference, Lima, Peru, International Potato Center (CIP)</a:t>
            </a:r>
            <a:r>
              <a:rPr lang="en-US" sz="1200" dirty="0"/>
              <a:t>, 198, 27–59.</a:t>
            </a:r>
            <a:br>
              <a:rPr lang="fr-FR" sz="1200" dirty="0"/>
            </a:br>
            <a:r>
              <a:rPr lang="fr-FR" sz="1200" dirty="0"/>
              <a:t>• I.G. Barber, T.F.G. </a:t>
            </a:r>
            <a:r>
              <a:rPr lang="fr-FR" sz="1200" dirty="0" err="1"/>
              <a:t>Higham</a:t>
            </a:r>
            <a:r>
              <a:rPr lang="fr-FR" sz="1200" dirty="0"/>
              <a:t> (2021). </a:t>
            </a:r>
            <a:r>
              <a:rPr lang="fr-FR" sz="1200" dirty="0" err="1"/>
              <a:t>Archaeological</a:t>
            </a:r>
            <a:r>
              <a:rPr lang="fr-FR" sz="1200" dirty="0"/>
              <a:t> science </a:t>
            </a:r>
            <a:r>
              <a:rPr lang="fr-FR" sz="1200" dirty="0" err="1"/>
              <a:t>meets</a:t>
            </a:r>
            <a:r>
              <a:rPr lang="fr-FR" sz="1200" dirty="0"/>
              <a:t> Maori </a:t>
            </a:r>
            <a:r>
              <a:rPr lang="fr-FR" sz="1200" dirty="0" err="1"/>
              <a:t>knowledge</a:t>
            </a:r>
            <a:r>
              <a:rPr lang="fr-FR" sz="1200" dirty="0"/>
              <a:t> to model </a:t>
            </a:r>
            <a:r>
              <a:rPr lang="fr-FR" sz="1200" dirty="0" err="1"/>
              <a:t>pre-Columbian</a:t>
            </a:r>
            <a:r>
              <a:rPr lang="fr-FR" sz="1200" dirty="0"/>
              <a:t> </a:t>
            </a:r>
            <a:r>
              <a:rPr lang="fr-FR" sz="1200" dirty="0" err="1"/>
              <a:t>sweet</a:t>
            </a:r>
            <a:r>
              <a:rPr lang="fr-FR" sz="1200" dirty="0"/>
              <a:t> </a:t>
            </a:r>
            <a:r>
              <a:rPr lang="fr-FR" sz="1200" dirty="0" err="1"/>
              <a:t>potato</a:t>
            </a:r>
            <a:r>
              <a:rPr lang="fr-FR" sz="1200" dirty="0"/>
              <a:t> (</a:t>
            </a:r>
            <a:r>
              <a:rPr lang="fr-FR" sz="1200" i="1" dirty="0" err="1"/>
              <a:t>Ipomoea</a:t>
            </a:r>
            <a:r>
              <a:rPr lang="fr-FR" sz="1200" i="1" dirty="0"/>
              <a:t> </a:t>
            </a:r>
            <a:r>
              <a:rPr lang="fr-FR" sz="1200" i="1" dirty="0" err="1"/>
              <a:t>batatas</a:t>
            </a:r>
            <a:r>
              <a:rPr lang="fr-FR" sz="1200" dirty="0"/>
              <a:t>) dispersal to </a:t>
            </a:r>
            <a:r>
              <a:rPr lang="fr-FR" sz="1200" dirty="0" err="1"/>
              <a:t>Polynesia’s</a:t>
            </a:r>
            <a:r>
              <a:rPr lang="fr-FR" sz="1200" dirty="0"/>
              <a:t> </a:t>
            </a:r>
            <a:r>
              <a:rPr lang="fr-FR" sz="1200" dirty="0" err="1"/>
              <a:t>southermost</a:t>
            </a:r>
            <a:r>
              <a:rPr lang="fr-FR" sz="1200" dirty="0"/>
              <a:t> habitable </a:t>
            </a:r>
            <a:r>
              <a:rPr lang="fr-FR" sz="1200" dirty="0" err="1"/>
              <a:t>margins</a:t>
            </a:r>
            <a:r>
              <a:rPr lang="fr-FR" sz="1200" dirty="0"/>
              <a:t>. </a:t>
            </a:r>
            <a:r>
              <a:rPr lang="fr-FR" sz="1200" i="1" dirty="0"/>
              <a:t>PLOS One</a:t>
            </a:r>
            <a:r>
              <a:rPr lang="fr-FR" sz="1200" dirty="0"/>
              <a:t>, </a:t>
            </a:r>
            <a:r>
              <a:rPr lang="fr-FR" sz="1200" b="0" i="0" u="none" strike="noStrike" dirty="0">
                <a:solidFill>
                  <a:srgbClr val="0000FF"/>
                </a:solidFill>
                <a:effectLst/>
                <a:latin typeface="Helvetica" panose="020B0604020202020204" pitchFamily="34" charset="0"/>
                <a:hlinkClick r:id="rId2">
                  <a:extLst>
                    <a:ext uri="{A12FA001-AC4F-418D-AE19-62706E023703}">
                      <ahyp:hlinkClr xmlns:ahyp="http://schemas.microsoft.com/office/drawing/2018/hyperlinkcolor" val="tx"/>
                    </a:ext>
                  </a:extLst>
                </a:hlinkClick>
              </a:rPr>
              <a:t>https://doi.org/10.1371/journal.pone.0247643</a:t>
            </a:r>
            <a:br>
              <a:rPr lang="fr-FR" sz="1200" dirty="0"/>
            </a:br>
            <a:r>
              <a:rPr lang="fr-FR" sz="1200" dirty="0"/>
              <a:t>• J.R. </a:t>
            </a:r>
            <a:r>
              <a:rPr lang="fr-FR" sz="1200" dirty="0" err="1"/>
              <a:t>Bohac</a:t>
            </a:r>
            <a:r>
              <a:rPr lang="fr-FR" sz="1200" dirty="0"/>
              <a:t> </a:t>
            </a:r>
            <a:r>
              <a:rPr lang="fr-FR" sz="1200" i="1" dirty="0"/>
              <a:t>et al. </a:t>
            </a:r>
            <a:r>
              <a:rPr lang="fr-FR" sz="1200" dirty="0"/>
              <a:t>(1993). Discovery of </a:t>
            </a:r>
            <a:r>
              <a:rPr lang="fr-FR" sz="1200" dirty="0" err="1"/>
              <a:t>wild</a:t>
            </a:r>
            <a:r>
              <a:rPr lang="fr-FR" sz="1200" dirty="0"/>
              <a:t> </a:t>
            </a:r>
            <a:r>
              <a:rPr lang="fr-FR" sz="1200" dirty="0" err="1"/>
              <a:t>tetraploid</a:t>
            </a:r>
            <a:r>
              <a:rPr lang="fr-FR" sz="1200" dirty="0"/>
              <a:t> </a:t>
            </a:r>
            <a:r>
              <a:rPr lang="fr-FR" sz="1200" dirty="0" err="1"/>
              <a:t>sweetpotatoes</a:t>
            </a:r>
            <a:r>
              <a:rPr lang="fr-FR" sz="1200" dirty="0"/>
              <a:t>. </a:t>
            </a:r>
            <a:r>
              <a:rPr lang="fr-FR" sz="1200" i="1" dirty="0" err="1"/>
              <a:t>Economic</a:t>
            </a:r>
            <a:r>
              <a:rPr lang="fr-FR" sz="1200" i="1" dirty="0"/>
              <a:t> </a:t>
            </a:r>
            <a:r>
              <a:rPr lang="fr-FR" sz="1200" i="1" dirty="0" err="1"/>
              <a:t>Botany</a:t>
            </a:r>
            <a:r>
              <a:rPr lang="fr-FR" sz="1200" i="1" dirty="0"/>
              <a:t> </a:t>
            </a:r>
            <a:r>
              <a:rPr lang="fr-FR" sz="1200" dirty="0"/>
              <a:t>47, 2, 193-201.</a:t>
            </a:r>
            <a:br>
              <a:rPr lang="fr-FR" sz="1200" dirty="0"/>
            </a:br>
            <a:r>
              <a:rPr lang="fr-FR" sz="1200" dirty="0"/>
              <a:t>• C.E. </a:t>
            </a:r>
            <a:r>
              <a:rPr lang="fr-FR" sz="1200" dirty="0" err="1"/>
              <a:t>Cartabiano-Leite</a:t>
            </a:r>
            <a:r>
              <a:rPr lang="fr-FR" sz="1200" dirty="0"/>
              <a:t> </a:t>
            </a:r>
            <a:r>
              <a:rPr lang="fr-FR" sz="1200" i="1" dirty="0"/>
              <a:t>et al. </a:t>
            </a:r>
            <a:r>
              <a:rPr lang="fr-FR" sz="1200" dirty="0"/>
              <a:t>(2020). Sweet </a:t>
            </a:r>
            <a:r>
              <a:rPr lang="fr-FR" sz="1200" dirty="0" err="1"/>
              <a:t>potato</a:t>
            </a:r>
            <a:r>
              <a:rPr lang="fr-FR" sz="1200" dirty="0"/>
              <a:t> (</a:t>
            </a:r>
            <a:r>
              <a:rPr lang="fr-FR" sz="1200" i="1" dirty="0" err="1"/>
              <a:t>Ipomoea</a:t>
            </a:r>
            <a:r>
              <a:rPr lang="fr-FR" sz="1200" i="1" dirty="0"/>
              <a:t> </a:t>
            </a:r>
            <a:r>
              <a:rPr lang="fr-FR" sz="1200" i="1" dirty="0" err="1"/>
              <a:t>batatas</a:t>
            </a:r>
            <a:r>
              <a:rPr lang="fr-FR" sz="1200" i="1" dirty="0"/>
              <a:t> </a:t>
            </a:r>
            <a:r>
              <a:rPr lang="fr-FR" sz="1200" dirty="0"/>
              <a:t>L. </a:t>
            </a:r>
            <a:r>
              <a:rPr lang="fr-FR" sz="1200" dirty="0" err="1"/>
              <a:t>Lam</a:t>
            </a:r>
            <a:r>
              <a:rPr lang="fr-FR" sz="1200" dirty="0"/>
              <a:t>.) </a:t>
            </a:r>
            <a:r>
              <a:rPr lang="fr-FR" sz="1200" dirty="0" err="1"/>
              <a:t>nutritional</a:t>
            </a:r>
            <a:r>
              <a:rPr lang="fr-FR" sz="1200" dirty="0"/>
              <a:t> </a:t>
            </a:r>
            <a:r>
              <a:rPr lang="fr-FR" sz="1200" dirty="0" err="1"/>
              <a:t>potential</a:t>
            </a:r>
            <a:r>
              <a:rPr lang="fr-FR" sz="1200" dirty="0"/>
              <a:t> and social relevance: a </a:t>
            </a:r>
            <a:r>
              <a:rPr lang="fr-FR" sz="1200" dirty="0" err="1"/>
              <a:t>review</a:t>
            </a:r>
            <a:r>
              <a:rPr lang="fr-FR" sz="1200" dirty="0"/>
              <a:t>. </a:t>
            </a:r>
            <a:r>
              <a:rPr lang="en-US" sz="1200" i="1" dirty="0"/>
              <a:t>International Journal of Engineering Research and Applications</a:t>
            </a:r>
            <a:r>
              <a:rPr lang="en-US" sz="1200" dirty="0"/>
              <a:t> 10, 6, 23-40.</a:t>
            </a:r>
            <a:br>
              <a:rPr lang="fr-FR" sz="1200" dirty="0"/>
            </a:br>
            <a:r>
              <a:rPr lang="fr-FR" sz="1200" dirty="0"/>
              <a:t>• M. Chauvet (2018). </a:t>
            </a:r>
            <a:r>
              <a:rPr lang="fr-FR" sz="1200" i="1" dirty="0"/>
              <a:t>Encyclopédie des plantes alimentaires</a:t>
            </a:r>
            <a:r>
              <a:rPr lang="fr-FR" sz="1200" dirty="0"/>
              <a:t>. Belin, 158-160.</a:t>
            </a:r>
            <a:br>
              <a:rPr lang="fr-FR" sz="1200" dirty="0"/>
            </a:br>
            <a:r>
              <a:rPr lang="fr-FR" sz="1200" dirty="0"/>
              <a:t>• J.Y. Feng </a:t>
            </a:r>
            <a:r>
              <a:rPr lang="fr-FR" sz="1200" i="1" dirty="0"/>
              <a:t>et al. </a:t>
            </a:r>
            <a:r>
              <a:rPr lang="fr-FR" sz="1200" dirty="0"/>
              <a:t>(2018). </a:t>
            </a:r>
            <a:r>
              <a:rPr lang="fr-FR" sz="1200" dirty="0" err="1"/>
              <a:t>Analysis</a:t>
            </a:r>
            <a:r>
              <a:rPr lang="fr-FR" sz="1200" dirty="0"/>
              <a:t> of </a:t>
            </a:r>
            <a:r>
              <a:rPr lang="fr-FR" sz="1200" dirty="0" err="1"/>
              <a:t>evolution</a:t>
            </a:r>
            <a:r>
              <a:rPr lang="fr-FR" sz="1200" dirty="0"/>
              <a:t> and </a:t>
            </a:r>
            <a:r>
              <a:rPr lang="fr-FR" sz="1200" dirty="0" err="1"/>
              <a:t>genetic</a:t>
            </a:r>
            <a:r>
              <a:rPr lang="fr-FR" sz="1200" dirty="0"/>
              <a:t> </a:t>
            </a:r>
            <a:r>
              <a:rPr lang="fr-FR" sz="1200" dirty="0" err="1"/>
              <a:t>diversity</a:t>
            </a:r>
            <a:r>
              <a:rPr lang="fr-FR" sz="1200" dirty="0"/>
              <a:t> of </a:t>
            </a:r>
            <a:r>
              <a:rPr lang="fr-FR" sz="1200" dirty="0" err="1"/>
              <a:t>sweetpotato</a:t>
            </a:r>
            <a:r>
              <a:rPr lang="fr-FR" sz="1200" dirty="0"/>
              <a:t> and </a:t>
            </a:r>
            <a:r>
              <a:rPr lang="fr-FR" sz="1200" dirty="0" err="1"/>
              <a:t>its</a:t>
            </a:r>
            <a:r>
              <a:rPr lang="fr-FR" sz="1200" dirty="0"/>
              <a:t> </a:t>
            </a:r>
            <a:r>
              <a:rPr lang="fr-FR" sz="1200" dirty="0" err="1"/>
              <a:t>related</a:t>
            </a:r>
            <a:r>
              <a:rPr lang="fr-FR" sz="1200" dirty="0"/>
              <a:t> </a:t>
            </a:r>
            <a:r>
              <a:rPr lang="fr-FR" sz="1200" dirty="0" err="1"/>
              <a:t>different</a:t>
            </a:r>
            <a:r>
              <a:rPr lang="fr-FR" sz="1200" dirty="0"/>
              <a:t> </a:t>
            </a:r>
            <a:r>
              <a:rPr lang="fr-FR" sz="1200" dirty="0" err="1"/>
              <a:t>polyploidy</a:t>
            </a:r>
            <a:r>
              <a:rPr lang="fr-FR" sz="1200" dirty="0"/>
              <a:t> </a:t>
            </a:r>
            <a:r>
              <a:rPr lang="fr-FR" sz="1200" dirty="0" err="1"/>
              <a:t>wild</a:t>
            </a:r>
            <a:r>
              <a:rPr lang="fr-FR" sz="1200" dirty="0"/>
              <a:t> </a:t>
            </a:r>
            <a:r>
              <a:rPr lang="fr-FR" sz="1200" dirty="0" err="1"/>
              <a:t>species</a:t>
            </a:r>
            <a:r>
              <a:rPr lang="fr-FR" sz="1200" dirty="0"/>
              <a:t> </a:t>
            </a:r>
            <a:r>
              <a:rPr lang="fr-FR" sz="1200" i="1" dirty="0"/>
              <a:t>I. </a:t>
            </a:r>
            <a:r>
              <a:rPr lang="fr-FR" sz="1200" i="1" dirty="0" err="1"/>
              <a:t>trifida</a:t>
            </a:r>
            <a:r>
              <a:rPr lang="fr-FR" sz="1200" i="1" dirty="0"/>
              <a:t> </a:t>
            </a:r>
            <a:r>
              <a:rPr lang="fr-FR" sz="1200" dirty="0" err="1"/>
              <a:t>using</a:t>
            </a:r>
            <a:r>
              <a:rPr lang="fr-FR" sz="1200" dirty="0"/>
              <a:t> RAD-</a:t>
            </a:r>
            <a:r>
              <a:rPr lang="fr-FR" sz="1200" dirty="0" err="1"/>
              <a:t>seq</a:t>
            </a:r>
            <a:r>
              <a:rPr lang="fr-FR" sz="1200" dirty="0"/>
              <a:t>. </a:t>
            </a:r>
            <a:r>
              <a:rPr lang="fr-FR" sz="1200" i="1" dirty="0"/>
              <a:t>BMC Plant </a:t>
            </a:r>
            <a:r>
              <a:rPr lang="fr-FR" sz="1200" i="1" dirty="0" err="1"/>
              <a:t>Biology</a:t>
            </a:r>
            <a:r>
              <a:rPr lang="fr-FR" sz="1200" dirty="0"/>
              <a:t> 18, 191, </a:t>
            </a:r>
            <a:br>
              <a:rPr lang="fr-FR" sz="1200" dirty="0"/>
            </a:br>
            <a:r>
              <a:rPr lang="fr-FR" sz="1200" dirty="0"/>
              <a:t>• M. P. Garcia (2018). </a:t>
            </a:r>
            <a:r>
              <a:rPr lang="fr-FR" sz="1200" dirty="0" err="1"/>
              <a:t>Challenging</a:t>
            </a:r>
            <a:r>
              <a:rPr lang="fr-FR" sz="1200" dirty="0"/>
              <a:t> national narratives: on the </a:t>
            </a:r>
            <a:r>
              <a:rPr lang="fr-FR" sz="1200" dirty="0" err="1"/>
              <a:t>origins</a:t>
            </a:r>
            <a:r>
              <a:rPr lang="fr-FR" sz="1200" dirty="0"/>
              <a:t> of </a:t>
            </a:r>
            <a:r>
              <a:rPr lang="fr-FR" sz="1200" dirty="0" err="1"/>
              <a:t>sweet</a:t>
            </a:r>
            <a:r>
              <a:rPr lang="fr-FR" sz="1200" dirty="0"/>
              <a:t> </a:t>
            </a:r>
            <a:r>
              <a:rPr lang="fr-FR" sz="1200" dirty="0" err="1"/>
              <a:t>potato</a:t>
            </a:r>
            <a:r>
              <a:rPr lang="fr-FR" sz="1200" dirty="0"/>
              <a:t> in Chiba as global </a:t>
            </a:r>
            <a:r>
              <a:rPr lang="fr-FR" sz="1200" dirty="0" err="1"/>
              <a:t>commodity</a:t>
            </a:r>
            <a:r>
              <a:rPr lang="fr-FR" sz="1200" dirty="0"/>
              <a:t> </a:t>
            </a:r>
            <a:r>
              <a:rPr lang="fr-FR" sz="1200" dirty="0" err="1"/>
              <a:t>during</a:t>
            </a:r>
            <a:r>
              <a:rPr lang="fr-FR" sz="1200" dirty="0"/>
              <a:t> the </a:t>
            </a:r>
            <a:r>
              <a:rPr lang="fr-FR" sz="1200" dirty="0" err="1"/>
              <a:t>early</a:t>
            </a:r>
            <a:r>
              <a:rPr lang="fr-FR" sz="1200" dirty="0"/>
              <a:t> modern </a:t>
            </a:r>
            <a:r>
              <a:rPr lang="fr-FR" sz="1200" dirty="0" err="1"/>
              <a:t>period</a:t>
            </a:r>
            <a:r>
              <a:rPr lang="fr-FR" sz="1200" dirty="0"/>
              <a:t>. In: </a:t>
            </a:r>
            <a:r>
              <a:rPr lang="en-US" sz="1200" dirty="0"/>
              <a:t>M. Perez Garcia and L. de Sousa (eds.), </a:t>
            </a:r>
            <a:r>
              <a:rPr lang="en-US" sz="1200" i="1" dirty="0"/>
              <a:t>Global History and New Polycentric Approaches</a:t>
            </a:r>
            <a:r>
              <a:rPr lang="en-US" sz="1200" dirty="0"/>
              <a:t>, Palgrave Studies in Comparative Global History</a:t>
            </a:r>
            <a:r>
              <a:rPr lang="en-US" sz="1200" dirty="0">
                <a:solidFill>
                  <a:srgbClr val="0000FF"/>
                </a:solidFill>
              </a:rPr>
              <a:t>, </a:t>
            </a:r>
            <a:r>
              <a:rPr lang="en-US" sz="1200" dirty="0">
                <a:solidFill>
                  <a:srgbClr val="0000FF"/>
                </a:solidFill>
                <a:hlinkClick r:id="rId3">
                  <a:extLst>
                    <a:ext uri="{A12FA001-AC4F-418D-AE19-62706E023703}">
                      <ahyp:hlinkClr xmlns:ahyp="http://schemas.microsoft.com/office/drawing/2018/hyperlinkcolor" val="tx"/>
                    </a:ext>
                  </a:extLst>
                </a:hlinkClick>
              </a:rPr>
              <a:t>https://doi.org/10.1007/978-981-10-4053-5_4</a:t>
            </a:r>
            <a:br>
              <a:rPr lang="fr-FR" sz="1200" dirty="0"/>
            </a:br>
            <a:r>
              <a:rPr lang="fr-FR" sz="1200" dirty="0"/>
              <a:t>• W.J. </a:t>
            </a:r>
            <a:r>
              <a:rPr lang="fr-FR" sz="1200" dirty="0" err="1"/>
              <a:t>Grüneberg</a:t>
            </a:r>
            <a:r>
              <a:rPr lang="fr-FR" sz="1200" dirty="0"/>
              <a:t> </a:t>
            </a:r>
            <a:r>
              <a:rPr lang="fr-FR" sz="1200" i="1" dirty="0"/>
              <a:t>et al. </a:t>
            </a:r>
            <a:r>
              <a:rPr lang="fr-FR" sz="1200" dirty="0"/>
              <a:t>(2015). </a:t>
            </a:r>
            <a:r>
              <a:rPr lang="fr-FR" sz="1200" dirty="0" err="1"/>
              <a:t>Advances</a:t>
            </a:r>
            <a:r>
              <a:rPr lang="fr-FR" sz="1200" dirty="0"/>
              <a:t> in </a:t>
            </a:r>
            <a:r>
              <a:rPr lang="fr-FR" sz="1200" dirty="0" err="1"/>
              <a:t>sweetpotato</a:t>
            </a:r>
            <a:r>
              <a:rPr lang="fr-FR" sz="1200" dirty="0"/>
              <a:t> </a:t>
            </a:r>
            <a:r>
              <a:rPr lang="fr-FR" sz="1200" dirty="0" err="1"/>
              <a:t>breeding</a:t>
            </a:r>
            <a:r>
              <a:rPr lang="fr-FR" sz="1200" dirty="0"/>
              <a:t> </a:t>
            </a:r>
            <a:r>
              <a:rPr lang="fr-FR" sz="1200" dirty="0" err="1"/>
              <a:t>from</a:t>
            </a:r>
            <a:r>
              <a:rPr lang="fr-FR" sz="1200" dirty="0"/>
              <a:t> 1992 to 2012. In: J. Low </a:t>
            </a:r>
            <a:r>
              <a:rPr lang="fr-FR" sz="1200" i="1" dirty="0"/>
              <a:t>et al.,</a:t>
            </a:r>
            <a:r>
              <a:rPr lang="fr-FR" sz="1200" dirty="0"/>
              <a:t> </a:t>
            </a:r>
            <a:r>
              <a:rPr lang="fr-FR" sz="1200" dirty="0" err="1"/>
              <a:t>eds</a:t>
            </a:r>
            <a:r>
              <a:rPr lang="fr-FR" sz="1200" dirty="0"/>
              <a:t>.,  </a:t>
            </a:r>
            <a:r>
              <a:rPr lang="fr-FR" sz="1200" i="1" dirty="0"/>
              <a:t>Potato and </a:t>
            </a:r>
            <a:r>
              <a:rPr lang="fr-FR" sz="1200" i="1" dirty="0" err="1"/>
              <a:t>sweetpotato</a:t>
            </a:r>
            <a:r>
              <a:rPr lang="fr-FR" sz="1200" i="1" dirty="0"/>
              <a:t> in </a:t>
            </a:r>
            <a:r>
              <a:rPr lang="fr-FR" sz="1200" i="1" dirty="0" err="1"/>
              <a:t>Africa</a:t>
            </a:r>
            <a:r>
              <a:rPr lang="fr-FR" sz="1200" i="1" dirty="0"/>
              <a:t>: </a:t>
            </a:r>
            <a:r>
              <a:rPr lang="fr-FR" sz="1200" i="1" dirty="0" err="1"/>
              <a:t>Transforming</a:t>
            </a:r>
            <a:r>
              <a:rPr lang="fr-FR" sz="1200" i="1" dirty="0"/>
              <a:t> the value </a:t>
            </a:r>
            <a:r>
              <a:rPr lang="fr-FR" sz="1200" i="1" dirty="0" err="1"/>
              <a:t>chains</a:t>
            </a:r>
            <a:r>
              <a:rPr lang="fr-FR" sz="1200" i="1" dirty="0"/>
              <a:t> for </a:t>
            </a:r>
            <a:r>
              <a:rPr lang="fr-FR" sz="1200" i="1" dirty="0" err="1"/>
              <a:t>food</a:t>
            </a:r>
            <a:r>
              <a:rPr lang="fr-FR" sz="1200" i="1" dirty="0"/>
              <a:t> and nutrition </a:t>
            </a:r>
            <a:r>
              <a:rPr lang="fr-FR" sz="1200" i="1" dirty="0" err="1"/>
              <a:t>security</a:t>
            </a:r>
            <a:r>
              <a:rPr lang="fr-FR" sz="1200" dirty="0"/>
              <a:t>, CAB International, 1-67,</a:t>
            </a:r>
            <a:br>
              <a:rPr lang="fr-FR" sz="1200" dirty="0"/>
            </a:br>
            <a:br>
              <a:rPr lang="fr-FR" sz="1200" dirty="0"/>
            </a:br>
            <a:br>
              <a:rPr lang="fr-FR" sz="1200" dirty="0"/>
            </a:br>
            <a:endParaRPr lang="fr-FR" sz="1200" dirty="0">
              <a:solidFill>
                <a:srgbClr val="0000FF"/>
              </a:solidFill>
            </a:endParaRPr>
          </a:p>
          <a:p>
            <a:endParaRPr lang="fr-FR" sz="1600"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16</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sp>
        <p:nvSpPr>
          <p:cNvPr id="5" name="Espace réservé du contenu 2">
            <a:extLst>
              <a:ext uri="{FF2B5EF4-FFF2-40B4-BE49-F238E27FC236}">
                <a16:creationId xmlns:a16="http://schemas.microsoft.com/office/drawing/2014/main" id="{0A9AAEC1-1E4E-4089-0EBB-BDAE978FF267}"/>
              </a:ext>
            </a:extLst>
          </p:cNvPr>
          <p:cNvSpPr txBox="1">
            <a:spLocks/>
          </p:cNvSpPr>
          <p:nvPr/>
        </p:nvSpPr>
        <p:spPr>
          <a:xfrm>
            <a:off x="5931877" y="1470991"/>
            <a:ext cx="5939420" cy="5037759"/>
          </a:xfrm>
          <a:prstGeom prst="rect">
            <a:avLst/>
          </a:prstGeom>
        </p:spPr>
        <p:txBody>
          <a:bodyPr rtlCol="0"/>
          <a:lst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dirty="0"/>
              <a:t>• T . </a:t>
            </a:r>
            <a:r>
              <a:rPr lang="fr-FR" sz="1200" dirty="0" err="1"/>
              <a:t>Kyndt</a:t>
            </a:r>
            <a:r>
              <a:rPr lang="fr-FR" sz="1200" dirty="0"/>
              <a:t> </a:t>
            </a:r>
            <a:r>
              <a:rPr lang="fr-FR" sz="1200" i="1" dirty="0"/>
              <a:t>et al. </a:t>
            </a:r>
            <a:r>
              <a:rPr lang="fr-FR" sz="1200" dirty="0"/>
              <a:t>(2015). </a:t>
            </a:r>
            <a:r>
              <a:rPr lang="en-US" sz="1200" b="0" i="0" dirty="0">
                <a:effectLst/>
              </a:rPr>
              <a:t>The genome of cultivated sweet potato contains </a:t>
            </a:r>
            <a:r>
              <a:rPr lang="en-US" sz="1200" b="0" i="1" dirty="0">
                <a:effectLst/>
              </a:rPr>
              <a:t>Agrobacterium</a:t>
            </a:r>
            <a:r>
              <a:rPr lang="en-US" sz="1200" b="0" i="0" dirty="0">
                <a:effectLst/>
              </a:rPr>
              <a:t> T-DNAs with expressed genes: An example of a naturally transgenic food crop. </a:t>
            </a:r>
            <a:r>
              <a:rPr lang="en-US" sz="1200" b="0" i="1" dirty="0">
                <a:effectLst/>
              </a:rPr>
              <a:t>Proc Natl </a:t>
            </a:r>
            <a:r>
              <a:rPr lang="en-US" sz="1200" b="0" i="1" dirty="0" err="1">
                <a:effectLst/>
              </a:rPr>
              <a:t>Acad</a:t>
            </a:r>
            <a:r>
              <a:rPr lang="en-US" sz="1200" b="0" i="1" dirty="0">
                <a:effectLst/>
              </a:rPr>
              <a:t> Sci U S A</a:t>
            </a:r>
            <a:r>
              <a:rPr lang="en-US" sz="1200" b="0" i="0" dirty="0">
                <a:effectLst/>
              </a:rPr>
              <a:t> 112(18):5844-5849. </a:t>
            </a:r>
            <a:br>
              <a:rPr lang="en-US" sz="1200" b="0" i="0" dirty="0">
                <a:effectLst/>
              </a:rPr>
            </a:br>
            <a:r>
              <a:rPr lang="fr-FR" sz="1200" dirty="0"/>
              <a:t>• C.K. Khoury </a:t>
            </a:r>
            <a:r>
              <a:rPr lang="fr-FR" sz="1200" i="1" dirty="0"/>
              <a:t>et al</a:t>
            </a:r>
            <a:r>
              <a:rPr lang="fr-FR" sz="1200" dirty="0"/>
              <a:t>. (2015). </a:t>
            </a:r>
            <a:r>
              <a:rPr lang="en-US" sz="1100" dirty="0"/>
              <a:t>Distributions, ex situ conservation priorities, and genetic resource potential of crop wild relatives of </a:t>
            </a:r>
            <a:r>
              <a:rPr lang="en-US" sz="1100" dirty="0" err="1"/>
              <a:t>sweetpotato</a:t>
            </a:r>
            <a:r>
              <a:rPr lang="en-US" sz="1100" dirty="0"/>
              <a:t> [</a:t>
            </a:r>
            <a:r>
              <a:rPr lang="en-US" sz="1100" i="1" dirty="0"/>
              <a:t>Ipomoea batatas </a:t>
            </a:r>
            <a:r>
              <a:rPr lang="en-US" sz="1100" dirty="0"/>
              <a:t>(L.) Lam., I. series </a:t>
            </a:r>
            <a:r>
              <a:rPr lang="en-US" sz="1100" i="1" dirty="0"/>
              <a:t>Batatas</a:t>
            </a:r>
            <a:r>
              <a:rPr lang="en-US" sz="1100" dirty="0"/>
              <a:t>]. </a:t>
            </a:r>
            <a:r>
              <a:rPr lang="en-US" sz="1100" i="1" dirty="0"/>
              <a:t>Front. Plant Sci. </a:t>
            </a:r>
            <a:r>
              <a:rPr lang="en-US" sz="1100" dirty="0"/>
              <a:t>6:251.</a:t>
            </a:r>
            <a:br>
              <a:rPr lang="fr-FR" sz="1200" dirty="0"/>
            </a:br>
            <a:r>
              <a:rPr lang="fr-FR" sz="1200" dirty="0"/>
              <a:t>• D.L. Lopez Perez</a:t>
            </a:r>
            <a:r>
              <a:rPr lang="fr-FR" sz="1200" i="1" dirty="0"/>
              <a:t> </a:t>
            </a:r>
            <a:r>
              <a:rPr lang="fr-FR" sz="1200" dirty="0"/>
              <a:t>(2017). </a:t>
            </a:r>
            <a:r>
              <a:rPr lang="fr-FR" sz="1200" dirty="0" err="1"/>
              <a:t>Batata</a:t>
            </a:r>
            <a:r>
              <a:rPr lang="fr-FR" sz="1200" dirty="0"/>
              <a:t> o </a:t>
            </a:r>
            <a:r>
              <a:rPr lang="fr-FR" sz="1200" dirty="0" err="1"/>
              <a:t>boniato</a:t>
            </a:r>
            <a:r>
              <a:rPr lang="fr-FR" sz="1200" dirty="0"/>
              <a:t>, </a:t>
            </a:r>
            <a:r>
              <a:rPr lang="fr-FR" sz="1200" i="1" dirty="0" err="1"/>
              <a:t>Ipomoea</a:t>
            </a:r>
            <a:r>
              <a:rPr lang="fr-FR" sz="1200" i="1" dirty="0"/>
              <a:t> </a:t>
            </a:r>
            <a:r>
              <a:rPr lang="fr-FR" sz="1200" i="1" dirty="0" err="1"/>
              <a:t>batatas</a:t>
            </a:r>
            <a:r>
              <a:rPr lang="fr-FR" sz="1200" dirty="0"/>
              <a:t>: </a:t>
            </a:r>
            <a:r>
              <a:rPr lang="fr-FR" sz="1200" dirty="0" err="1"/>
              <a:t>descripcion</a:t>
            </a:r>
            <a:r>
              <a:rPr lang="fr-FR" sz="1200" dirty="0"/>
              <a:t> y </a:t>
            </a:r>
            <a:r>
              <a:rPr lang="fr-FR" sz="1200" dirty="0" err="1"/>
              <a:t>propriedades</a:t>
            </a:r>
            <a:r>
              <a:rPr lang="fr-FR" sz="1200" dirty="0"/>
              <a:t> </a:t>
            </a:r>
            <a:r>
              <a:rPr lang="fr-FR" sz="1200" dirty="0" err="1"/>
              <a:t>medicinales</a:t>
            </a:r>
            <a:r>
              <a:rPr lang="fr-FR" sz="1200" i="1" dirty="0"/>
              <a:t>. </a:t>
            </a:r>
            <a:r>
              <a:rPr lang="fr-FR" sz="1200" i="1" dirty="0" err="1"/>
              <a:t>Bosques</a:t>
            </a:r>
            <a:r>
              <a:rPr lang="fr-FR" sz="1200" i="1" dirty="0"/>
              <a:t> Comestibles</a:t>
            </a:r>
            <a:r>
              <a:rPr lang="fr-FR" sz="1200" dirty="0"/>
              <a:t> </a:t>
            </a:r>
            <a:r>
              <a:rPr lang="fr-FR" sz="1200" dirty="0" err="1"/>
              <a:t>dem</a:t>
            </a:r>
            <a:r>
              <a:rPr lang="fr-FR" sz="1200" dirty="0"/>
              <a:t> 11.03.2017. </a:t>
            </a:r>
            <a:br>
              <a:rPr lang="fr-FR" sz="1200" dirty="0"/>
            </a:br>
            <a:r>
              <a:rPr lang="fr-FR" sz="1200" dirty="0"/>
              <a:t>• G. Rossel </a:t>
            </a:r>
            <a:r>
              <a:rPr lang="fr-FR" sz="1200" i="1" dirty="0"/>
              <a:t>et al. </a:t>
            </a:r>
            <a:r>
              <a:rPr lang="fr-FR" sz="1200" dirty="0"/>
              <a:t>(1999-2000). </a:t>
            </a:r>
            <a:r>
              <a:rPr lang="en-US" sz="1200" dirty="0"/>
              <a:t>From Latin America to Oceania: The historic dispersal of sweet potato re-examined using AFLP, </a:t>
            </a:r>
            <a:r>
              <a:rPr lang="en-US" sz="1200" i="1" dirty="0"/>
              <a:t>CIP Program Report</a:t>
            </a:r>
            <a:r>
              <a:rPr lang="en-US" sz="1200" dirty="0"/>
              <a:t>, 315–321.</a:t>
            </a:r>
            <a:br>
              <a:rPr lang="fr-FR" sz="1200" dirty="0"/>
            </a:br>
            <a:r>
              <a:rPr lang="fr-FR" sz="1200" dirty="0"/>
              <a:t>• C. </a:t>
            </a:r>
            <a:r>
              <a:rPr lang="fr-FR" sz="1200" dirty="0" err="1"/>
              <a:t>Roullier</a:t>
            </a:r>
            <a:r>
              <a:rPr lang="fr-FR" sz="1200" dirty="0"/>
              <a:t> </a:t>
            </a:r>
            <a:r>
              <a:rPr lang="fr-FR" sz="1200" i="1" dirty="0"/>
              <a:t>et al. </a:t>
            </a:r>
            <a:r>
              <a:rPr lang="fr-FR" sz="1200" dirty="0"/>
              <a:t>(2013). </a:t>
            </a:r>
            <a:r>
              <a:rPr lang="fr-FR" sz="1200" dirty="0" err="1"/>
              <a:t>Disentangling</a:t>
            </a:r>
            <a:r>
              <a:rPr lang="fr-FR" sz="1200" dirty="0"/>
              <a:t> the </a:t>
            </a:r>
            <a:r>
              <a:rPr lang="fr-FR" sz="1200" dirty="0" err="1"/>
              <a:t>origins</a:t>
            </a:r>
            <a:r>
              <a:rPr lang="fr-FR" sz="1200" dirty="0"/>
              <a:t> of </a:t>
            </a:r>
            <a:r>
              <a:rPr lang="fr-FR" sz="1200" dirty="0" err="1"/>
              <a:t>cultivated</a:t>
            </a:r>
            <a:r>
              <a:rPr lang="fr-FR" sz="1200" dirty="0"/>
              <a:t> </a:t>
            </a:r>
            <a:r>
              <a:rPr lang="fr-FR" sz="1200" dirty="0" err="1"/>
              <a:t>sweet</a:t>
            </a:r>
            <a:r>
              <a:rPr lang="fr-FR" sz="1200" dirty="0"/>
              <a:t> </a:t>
            </a:r>
            <a:r>
              <a:rPr lang="fr-FR" sz="1200" dirty="0" err="1"/>
              <a:t>potato</a:t>
            </a:r>
            <a:r>
              <a:rPr lang="fr-FR" sz="1200" dirty="0"/>
              <a:t> (</a:t>
            </a:r>
            <a:r>
              <a:rPr lang="fr-FR" sz="1200" i="1" dirty="0" err="1"/>
              <a:t>Ipomoea</a:t>
            </a:r>
            <a:r>
              <a:rPr lang="fr-FR" sz="1200" i="1" dirty="0"/>
              <a:t> </a:t>
            </a:r>
            <a:r>
              <a:rPr lang="fr-FR" sz="1200" i="1" dirty="0" err="1"/>
              <a:t>batatas</a:t>
            </a:r>
            <a:r>
              <a:rPr lang="fr-FR" sz="1200" i="1" dirty="0"/>
              <a:t> </a:t>
            </a:r>
            <a:r>
              <a:rPr lang="fr-FR" sz="1200" dirty="0"/>
              <a:t>(L.) </a:t>
            </a:r>
            <a:r>
              <a:rPr lang="fr-FR" sz="1200" dirty="0" err="1"/>
              <a:t>Lam</a:t>
            </a:r>
            <a:r>
              <a:rPr lang="fr-FR" sz="1200" dirty="0"/>
              <a:t>. ). </a:t>
            </a:r>
            <a:r>
              <a:rPr lang="fr-FR" sz="1200" i="1" dirty="0"/>
              <a:t>PLOS One</a:t>
            </a:r>
            <a:r>
              <a:rPr lang="fr-FR" sz="1200" dirty="0"/>
              <a:t> </a:t>
            </a:r>
            <a:r>
              <a:rPr lang="fr-FR" sz="1200" b="0" i="0" u="none" strike="noStrike" dirty="0">
                <a:solidFill>
                  <a:srgbClr val="0000FF"/>
                </a:solidFill>
                <a:effectLst/>
                <a:hlinkClick r:id="rId4">
                  <a:extLst>
                    <a:ext uri="{A12FA001-AC4F-418D-AE19-62706E023703}">
                      <ahyp:hlinkClr xmlns:ahyp="http://schemas.microsoft.com/office/drawing/2018/hyperlinkcolor" val="tx"/>
                    </a:ext>
                  </a:extLst>
                </a:hlinkClick>
              </a:rPr>
              <a:t>https://doi.org/10.1371/journal.pone.0062707</a:t>
            </a:r>
            <a:br>
              <a:rPr lang="fr-FR" sz="1200" b="0" i="0" u="none" strike="noStrike" dirty="0">
                <a:solidFill>
                  <a:srgbClr val="0000FF"/>
                </a:solidFill>
                <a:effectLst/>
              </a:rPr>
            </a:br>
            <a:r>
              <a:rPr lang="fr-FR" sz="1200" dirty="0"/>
              <a:t>• C. </a:t>
            </a:r>
            <a:r>
              <a:rPr lang="fr-FR" sz="1200" dirty="0" err="1"/>
              <a:t>Roullier</a:t>
            </a:r>
            <a:r>
              <a:rPr lang="fr-FR" sz="1200" dirty="0"/>
              <a:t> </a:t>
            </a:r>
            <a:r>
              <a:rPr lang="fr-FR" sz="1200" i="1" dirty="0"/>
              <a:t>et al. </a:t>
            </a:r>
            <a:r>
              <a:rPr lang="fr-FR" sz="1200" dirty="0"/>
              <a:t>(2013). </a:t>
            </a:r>
            <a:r>
              <a:rPr lang="fr-FR" sz="1200" dirty="0" err="1"/>
              <a:t>Historical</a:t>
            </a:r>
            <a:r>
              <a:rPr lang="fr-FR" sz="1200" dirty="0"/>
              <a:t> collections </a:t>
            </a:r>
            <a:r>
              <a:rPr lang="fr-FR" sz="1200" dirty="0" err="1"/>
              <a:t>reveal</a:t>
            </a:r>
            <a:r>
              <a:rPr lang="fr-FR" sz="1200" dirty="0"/>
              <a:t> patterns of diffusion of </a:t>
            </a:r>
            <a:r>
              <a:rPr lang="fr-FR" sz="1200" dirty="0" err="1"/>
              <a:t>sweet</a:t>
            </a:r>
            <a:r>
              <a:rPr lang="fr-FR" sz="1200" dirty="0"/>
              <a:t> </a:t>
            </a:r>
            <a:r>
              <a:rPr lang="fr-FR" sz="1200" dirty="0" err="1"/>
              <a:t>potato</a:t>
            </a:r>
            <a:r>
              <a:rPr lang="fr-FR" sz="1200" dirty="0"/>
              <a:t> in Oceania </a:t>
            </a:r>
            <a:r>
              <a:rPr lang="fr-FR" sz="1200" dirty="0" err="1"/>
              <a:t>obscured</a:t>
            </a:r>
            <a:r>
              <a:rPr lang="fr-FR" sz="1200" dirty="0"/>
              <a:t> by modern plant mouvements and </a:t>
            </a:r>
            <a:r>
              <a:rPr lang="fr-FR" sz="1200" dirty="0" err="1"/>
              <a:t>recombination</a:t>
            </a:r>
            <a:r>
              <a:rPr lang="fr-FR" sz="1200" dirty="0"/>
              <a:t>. </a:t>
            </a:r>
            <a:r>
              <a:rPr lang="fr-FR" sz="1200" i="1" dirty="0"/>
              <a:t>PNAS</a:t>
            </a:r>
            <a:r>
              <a:rPr lang="fr-FR" sz="1200" dirty="0"/>
              <a:t> 10, 6, 2205-2210,</a:t>
            </a:r>
            <a:br>
              <a:rPr lang="fr-FR" sz="1200" dirty="0">
                <a:solidFill>
                  <a:srgbClr val="0000FF"/>
                </a:solidFill>
              </a:rPr>
            </a:br>
            <a:r>
              <a:rPr lang="fr-FR" sz="1200" dirty="0"/>
              <a:t>• S. </a:t>
            </a:r>
            <a:r>
              <a:rPr lang="fr-FR" sz="1200" dirty="0" err="1"/>
              <a:t>Srisuwan</a:t>
            </a:r>
            <a:r>
              <a:rPr lang="fr-FR" sz="1200" dirty="0"/>
              <a:t> </a:t>
            </a:r>
            <a:r>
              <a:rPr lang="fr-FR" sz="1200" i="1" dirty="0"/>
              <a:t>et al. </a:t>
            </a:r>
            <a:r>
              <a:rPr lang="fr-FR" sz="1200" dirty="0"/>
              <a:t>(2006). The </a:t>
            </a:r>
            <a:r>
              <a:rPr lang="fr-FR" sz="1200" dirty="0" err="1"/>
              <a:t>origin</a:t>
            </a:r>
            <a:r>
              <a:rPr lang="fr-FR" sz="1200" dirty="0"/>
              <a:t> and </a:t>
            </a:r>
            <a:r>
              <a:rPr lang="fr-FR" sz="1200" dirty="0" err="1"/>
              <a:t>evolution</a:t>
            </a:r>
            <a:r>
              <a:rPr lang="fr-FR" sz="1200" dirty="0"/>
              <a:t> of </a:t>
            </a:r>
            <a:r>
              <a:rPr lang="fr-FR" sz="1200" dirty="0" err="1"/>
              <a:t>sweet</a:t>
            </a:r>
            <a:r>
              <a:rPr lang="fr-FR" sz="1200" dirty="0"/>
              <a:t> </a:t>
            </a:r>
            <a:r>
              <a:rPr lang="fr-FR" sz="1200" dirty="0" err="1"/>
              <a:t>potato</a:t>
            </a:r>
            <a:r>
              <a:rPr lang="fr-FR" sz="1200" dirty="0"/>
              <a:t> (</a:t>
            </a:r>
            <a:r>
              <a:rPr lang="fr-FR" sz="1200" i="1" dirty="0" err="1"/>
              <a:t>Ipomoea</a:t>
            </a:r>
            <a:r>
              <a:rPr lang="fr-FR" sz="1200" i="1" dirty="0"/>
              <a:t> </a:t>
            </a:r>
            <a:r>
              <a:rPr lang="fr-FR" sz="1200" i="1" dirty="0" err="1"/>
              <a:t>batatas</a:t>
            </a:r>
            <a:r>
              <a:rPr lang="fr-FR" sz="1200" i="1" dirty="0"/>
              <a:t> </a:t>
            </a:r>
            <a:r>
              <a:rPr lang="fr-FR" sz="1200" dirty="0" err="1"/>
              <a:t>Lam</a:t>
            </a:r>
            <a:r>
              <a:rPr lang="fr-FR" sz="1200" dirty="0"/>
              <a:t>.) and </a:t>
            </a:r>
            <a:r>
              <a:rPr lang="fr-FR" sz="1200" dirty="0" err="1"/>
              <a:t>its</a:t>
            </a:r>
            <a:r>
              <a:rPr lang="fr-FR" sz="1200" dirty="0"/>
              <a:t> </a:t>
            </a:r>
            <a:r>
              <a:rPr lang="fr-FR" sz="1200" dirty="0" err="1"/>
              <a:t>wild</a:t>
            </a:r>
            <a:r>
              <a:rPr lang="fr-FR" sz="1200" dirty="0"/>
              <a:t> relatives </a:t>
            </a:r>
            <a:r>
              <a:rPr lang="fr-FR" sz="1200" dirty="0" err="1"/>
              <a:t>through</a:t>
            </a:r>
            <a:r>
              <a:rPr lang="fr-FR" sz="1200" dirty="0"/>
              <a:t> the </a:t>
            </a:r>
            <a:r>
              <a:rPr lang="fr-FR" sz="1200" dirty="0" err="1"/>
              <a:t>cytogenetic</a:t>
            </a:r>
            <a:r>
              <a:rPr lang="fr-FR" sz="1200" dirty="0"/>
              <a:t> </a:t>
            </a:r>
            <a:r>
              <a:rPr lang="fr-FR" sz="1200" dirty="0" err="1"/>
              <a:t>approaches</a:t>
            </a:r>
            <a:r>
              <a:rPr lang="fr-FR" sz="1200" dirty="0"/>
              <a:t>. </a:t>
            </a:r>
            <a:r>
              <a:rPr lang="fr-FR" sz="1200" i="1" dirty="0"/>
              <a:t>Plant Science </a:t>
            </a:r>
            <a:r>
              <a:rPr lang="fr-FR" sz="1200" dirty="0"/>
              <a:t>17, 3, 424-433.</a:t>
            </a:r>
            <a:br>
              <a:rPr lang="fr-FR" sz="1200" dirty="0"/>
            </a:br>
            <a:r>
              <a:rPr lang="fr-FR" sz="1200" dirty="0"/>
              <a:t>• Vilmorin-Andrieux (1882, </a:t>
            </a:r>
            <a:r>
              <a:rPr lang="fr-FR" sz="1200" dirty="0" err="1"/>
              <a:t>rééd</a:t>
            </a:r>
            <a:r>
              <a:rPr lang="fr-FR" sz="1200" dirty="0"/>
              <a:t>. 1989). </a:t>
            </a:r>
            <a:r>
              <a:rPr lang="fr-FR" sz="1200" i="1" dirty="0"/>
              <a:t>Les plantes potagères</a:t>
            </a:r>
            <a:r>
              <a:rPr lang="fr-FR" sz="1200" dirty="0"/>
              <a:t>. Ed. 1920,  484-485.</a:t>
            </a:r>
            <a:br>
              <a:rPr lang="fr-FR" sz="1200" dirty="0"/>
            </a:br>
            <a:r>
              <a:rPr lang="fr-FR" sz="1200" dirty="0"/>
              <a:t>• J. A. </a:t>
            </a:r>
            <a:r>
              <a:rPr lang="fr-FR" sz="1200" dirty="0" err="1"/>
              <a:t>Woolfe</a:t>
            </a:r>
            <a:r>
              <a:rPr lang="fr-FR" sz="1200" dirty="0"/>
              <a:t> (2008). </a:t>
            </a:r>
            <a:r>
              <a:rPr lang="en-US" sz="1200" b="0" i="1" dirty="0">
                <a:effectLst/>
              </a:rPr>
              <a:t>Sweet potato: an untapped food resource</a:t>
            </a:r>
            <a:r>
              <a:rPr lang="en-US" sz="1200" b="0" i="0" dirty="0">
                <a:effectLst/>
              </a:rPr>
              <a:t> (Cambridge University Press, Cambridge) p xv + 643 pp.</a:t>
            </a:r>
            <a:br>
              <a:rPr lang="fr-FR" sz="1200" dirty="0"/>
            </a:br>
            <a:r>
              <a:rPr lang="fr-FR" sz="1200" dirty="0"/>
              <a:t>• J. Yang </a:t>
            </a:r>
            <a:r>
              <a:rPr lang="fr-FR" sz="1200" i="1" dirty="0"/>
              <a:t>et al. </a:t>
            </a:r>
            <a:r>
              <a:rPr lang="fr-FR" sz="1200" dirty="0"/>
              <a:t>(2017). Haplotype-</a:t>
            </a:r>
            <a:r>
              <a:rPr lang="fr-FR" sz="1200" dirty="0" err="1"/>
              <a:t>resolved</a:t>
            </a:r>
            <a:r>
              <a:rPr lang="fr-FR" sz="1200" dirty="0"/>
              <a:t> </a:t>
            </a:r>
            <a:r>
              <a:rPr lang="fr-FR" sz="1200" dirty="0" err="1"/>
              <a:t>sweet</a:t>
            </a:r>
            <a:r>
              <a:rPr lang="fr-FR" sz="1200" dirty="0"/>
              <a:t> </a:t>
            </a:r>
            <a:r>
              <a:rPr lang="fr-FR" sz="1200" dirty="0" err="1"/>
              <a:t>potato</a:t>
            </a:r>
            <a:r>
              <a:rPr lang="fr-FR" sz="1200" dirty="0"/>
              <a:t> </a:t>
            </a:r>
            <a:r>
              <a:rPr lang="fr-FR" sz="1200" dirty="0" err="1"/>
              <a:t>genome</a:t>
            </a:r>
            <a:r>
              <a:rPr lang="fr-FR" sz="1200" dirty="0"/>
              <a:t> traces back </a:t>
            </a:r>
            <a:r>
              <a:rPr lang="fr-FR" sz="1200" dirty="0" err="1"/>
              <a:t>its</a:t>
            </a:r>
            <a:r>
              <a:rPr lang="fr-FR" sz="1200" dirty="0"/>
              <a:t> </a:t>
            </a:r>
            <a:r>
              <a:rPr lang="fr-FR" sz="1200" dirty="0" err="1"/>
              <a:t>hexaploidization</a:t>
            </a:r>
            <a:r>
              <a:rPr lang="fr-FR" sz="1200" dirty="0"/>
              <a:t> </a:t>
            </a:r>
            <a:r>
              <a:rPr lang="fr-FR" sz="1200" dirty="0" err="1"/>
              <a:t>history</a:t>
            </a:r>
            <a:r>
              <a:rPr lang="fr-FR" sz="1200" dirty="0"/>
              <a:t>. </a:t>
            </a:r>
            <a:r>
              <a:rPr lang="fr-FR" sz="1200" i="1" dirty="0"/>
              <a:t>Nature Plants </a:t>
            </a:r>
            <a:r>
              <a:rPr lang="fr-FR" sz="1200" dirty="0"/>
              <a:t>3, 696-703.</a:t>
            </a:r>
          </a:p>
          <a:p>
            <a:endParaRPr lang="fr-FR" sz="1600" dirty="0"/>
          </a:p>
        </p:txBody>
      </p:sp>
    </p:spTree>
    <p:extLst>
      <p:ext uri="{BB962C8B-B14F-4D97-AF65-F5344CB8AC3E}">
        <p14:creationId xmlns:p14="http://schemas.microsoft.com/office/powerpoint/2010/main" val="452839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40E66B-357D-4937-B92F-BDC71B7BD9DB}"/>
              </a:ext>
            </a:extLst>
          </p:cNvPr>
          <p:cNvSpPr>
            <a:spLocks noGrp="1"/>
          </p:cNvSpPr>
          <p:nvPr>
            <p:ph type="title"/>
          </p:nvPr>
        </p:nvSpPr>
        <p:spPr>
          <a:xfrm>
            <a:off x="1038349" y="904730"/>
            <a:ext cx="3914649" cy="1652590"/>
          </a:xfrm>
        </p:spPr>
        <p:txBody>
          <a:bodyPr rtlCol="0">
            <a:normAutofit/>
          </a:bodyPr>
          <a:lstStyle/>
          <a:p>
            <a:pPr rtl="0"/>
            <a:r>
              <a:rPr lang="fr-FR" b="1" dirty="0"/>
              <a:t>Merci</a:t>
            </a:r>
          </a:p>
        </p:txBody>
      </p:sp>
      <p:sp>
        <p:nvSpPr>
          <p:cNvPr id="6" name="Espace réservé du numéro de diapositive 5">
            <a:extLst>
              <a:ext uri="{FF2B5EF4-FFF2-40B4-BE49-F238E27FC236}">
                <a16:creationId xmlns:a16="http://schemas.microsoft.com/office/drawing/2014/main" id="{39ECCF82-DD52-4DF2-A97B-A6A198D3EC8E}"/>
              </a:ext>
            </a:extLst>
          </p:cNvPr>
          <p:cNvSpPr>
            <a:spLocks noGrp="1"/>
          </p:cNvSpPr>
          <p:nvPr>
            <p:ph type="sldNum" sz="quarter" idx="12"/>
          </p:nvPr>
        </p:nvSpPr>
        <p:spPr>
          <a:xfrm>
            <a:off x="10919012" y="6356350"/>
            <a:ext cx="672354" cy="365125"/>
          </a:xfrm>
        </p:spPr>
        <p:txBody>
          <a:bodyPr rtlCol="0" anchor="ctr">
            <a:normAutofit/>
          </a:bodyPr>
          <a:lstStyle/>
          <a:p>
            <a:pPr rtl="0">
              <a:lnSpc>
                <a:spcPct val="90000"/>
              </a:lnSpc>
              <a:spcAft>
                <a:spcPts val="600"/>
              </a:spcAft>
            </a:pPr>
            <a:fld id="{A53D7EE4-1EDB-42FD-B6B7-A82C9F31F0F4}" type="slidenum">
              <a:rPr lang="fr-FR" smtClean="0"/>
              <a:pPr rtl="0">
                <a:lnSpc>
                  <a:spcPct val="90000"/>
                </a:lnSpc>
                <a:spcAft>
                  <a:spcPts val="600"/>
                </a:spcAft>
              </a:pPr>
              <a:t>17</a:t>
            </a:fld>
            <a:endParaRPr lang="fr-FR"/>
          </a:p>
        </p:txBody>
      </p:sp>
      <p:sp>
        <p:nvSpPr>
          <p:cNvPr id="13" name="Espace réservé de la date 4">
            <a:extLst>
              <a:ext uri="{FF2B5EF4-FFF2-40B4-BE49-F238E27FC236}">
                <a16:creationId xmlns:a16="http://schemas.microsoft.com/office/drawing/2014/main" id="{C127B83B-5140-4D0F-BCDC-F191E782F5F8}"/>
              </a:ext>
            </a:extLst>
          </p:cNvPr>
          <p:cNvSpPr>
            <a:spLocks noGrp="1"/>
          </p:cNvSpPr>
          <p:nvPr>
            <p:ph type="dt" sz="half" idx="10"/>
          </p:nvPr>
        </p:nvSpPr>
        <p:spPr>
          <a:xfrm>
            <a:off x="7138930" y="6356350"/>
            <a:ext cx="3823112" cy="365125"/>
          </a:xfrm>
        </p:spPr>
        <p:txBody>
          <a:bodyPr/>
          <a:lstStyle/>
          <a:p>
            <a:r>
              <a:rPr lang="fr-FR" noProof="0"/>
              <a:t>12/12/2023 </a:t>
            </a:r>
            <a:endParaRPr lang="fr-FR" dirty="0"/>
          </a:p>
        </p:txBody>
      </p:sp>
      <p:pic>
        <p:nvPicPr>
          <p:cNvPr id="16" name="Image 15" descr="Une image contenant texte, arme&#10;&#10;Description générée automatiquement">
            <a:extLst>
              <a:ext uri="{FF2B5EF4-FFF2-40B4-BE49-F238E27FC236}">
                <a16:creationId xmlns:a16="http://schemas.microsoft.com/office/drawing/2014/main" id="{79116211-A246-2C1D-F4A9-D3234DFE0BC5}"/>
              </a:ext>
            </a:extLst>
          </p:cNvPr>
          <p:cNvPicPr>
            <a:picLocks noChangeAspect="1"/>
          </p:cNvPicPr>
          <p:nvPr/>
        </p:nvPicPr>
        <p:blipFill>
          <a:blip r:embed="rId3"/>
          <a:stretch>
            <a:fillRect/>
          </a:stretch>
        </p:blipFill>
        <p:spPr>
          <a:xfrm>
            <a:off x="7741203" y="904730"/>
            <a:ext cx="3519932" cy="1340282"/>
          </a:xfrm>
          <a:prstGeom prst="rect">
            <a:avLst/>
          </a:prstGeom>
        </p:spPr>
      </p:pic>
      <p:pic>
        <p:nvPicPr>
          <p:cNvPr id="3" name="Image 2">
            <a:extLst>
              <a:ext uri="{FF2B5EF4-FFF2-40B4-BE49-F238E27FC236}">
                <a16:creationId xmlns:a16="http://schemas.microsoft.com/office/drawing/2014/main" id="{93C5A1A4-5F89-19E6-8196-545463517415}"/>
              </a:ext>
            </a:extLst>
          </p:cNvPr>
          <p:cNvPicPr>
            <a:picLocks noChangeAspect="1"/>
          </p:cNvPicPr>
          <p:nvPr/>
        </p:nvPicPr>
        <p:blipFill>
          <a:blip r:embed="rId4"/>
          <a:stretch>
            <a:fillRect/>
          </a:stretch>
        </p:blipFill>
        <p:spPr>
          <a:xfrm>
            <a:off x="1106559" y="2834161"/>
            <a:ext cx="2858198" cy="2833757"/>
          </a:xfrm>
          <a:prstGeom prst="rect">
            <a:avLst/>
          </a:prstGeom>
          <a:ln>
            <a:solidFill>
              <a:schemeClr val="tx1"/>
            </a:solidFill>
          </a:ln>
        </p:spPr>
      </p:pic>
      <p:pic>
        <p:nvPicPr>
          <p:cNvPr id="4" name="Image 3">
            <a:extLst>
              <a:ext uri="{FF2B5EF4-FFF2-40B4-BE49-F238E27FC236}">
                <a16:creationId xmlns:a16="http://schemas.microsoft.com/office/drawing/2014/main" id="{8E5B62DF-0B2D-DF56-43A9-550D92C1ECC8}"/>
              </a:ext>
            </a:extLst>
          </p:cNvPr>
          <p:cNvPicPr>
            <a:picLocks noChangeAspect="1"/>
          </p:cNvPicPr>
          <p:nvPr/>
        </p:nvPicPr>
        <p:blipFill>
          <a:blip r:embed="rId5"/>
          <a:stretch>
            <a:fillRect/>
          </a:stretch>
        </p:blipFill>
        <p:spPr>
          <a:xfrm>
            <a:off x="4666901" y="2883802"/>
            <a:ext cx="2858198" cy="2833758"/>
          </a:xfrm>
          <a:prstGeom prst="rect">
            <a:avLst/>
          </a:prstGeom>
          <a:ln>
            <a:solidFill>
              <a:schemeClr val="tx1"/>
            </a:solidFill>
          </a:ln>
        </p:spPr>
      </p:pic>
      <p:pic>
        <p:nvPicPr>
          <p:cNvPr id="5" name="Image 4">
            <a:extLst>
              <a:ext uri="{FF2B5EF4-FFF2-40B4-BE49-F238E27FC236}">
                <a16:creationId xmlns:a16="http://schemas.microsoft.com/office/drawing/2014/main" id="{511B8376-3CC0-D05C-7D54-6D9C96BF7F3C}"/>
              </a:ext>
            </a:extLst>
          </p:cNvPr>
          <p:cNvPicPr>
            <a:picLocks noChangeAspect="1"/>
          </p:cNvPicPr>
          <p:nvPr/>
        </p:nvPicPr>
        <p:blipFill>
          <a:blip r:embed="rId6"/>
          <a:stretch>
            <a:fillRect/>
          </a:stretch>
        </p:blipFill>
        <p:spPr>
          <a:xfrm>
            <a:off x="8227243" y="2883802"/>
            <a:ext cx="2858198" cy="2833758"/>
          </a:xfrm>
          <a:prstGeom prst="rect">
            <a:avLst/>
          </a:prstGeom>
          <a:ln>
            <a:solidFill>
              <a:schemeClr val="tx1"/>
            </a:solidFill>
          </a:ln>
        </p:spPr>
      </p:pic>
    </p:spTree>
    <p:extLst>
      <p:ext uri="{BB962C8B-B14F-4D97-AF65-F5344CB8AC3E}">
        <p14:creationId xmlns:p14="http://schemas.microsoft.com/office/powerpoint/2010/main" val="400902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5053071" y="750277"/>
            <a:ext cx="7022019" cy="1190636"/>
          </a:xfrm>
        </p:spPr>
        <p:txBody>
          <a:bodyPr/>
          <a:lstStyle/>
          <a:p>
            <a:pPr algn="l"/>
            <a:r>
              <a:rPr lang="fr-FR" b="1" dirty="0">
                <a:solidFill>
                  <a:srgbClr val="C00000"/>
                </a:solidFill>
              </a:rPr>
              <a:t>FICHE </a:t>
            </a:r>
            <a:r>
              <a:rPr lang="fr-FR" b="1" dirty="0" err="1">
                <a:solidFill>
                  <a:srgbClr val="C00000"/>
                </a:solidFill>
              </a:rPr>
              <a:t>BotAnico-genetique</a:t>
            </a:r>
            <a:endParaRPr lang="fr-FR" b="1" dirty="0">
              <a:solidFill>
                <a:srgbClr val="C00000"/>
              </a:solidFill>
            </a:endParaRP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1" y="1461477"/>
            <a:ext cx="7592674" cy="4894873"/>
          </a:xfrm>
        </p:spPr>
        <p:txBody>
          <a:bodyPr/>
          <a:lstStyle/>
          <a:p>
            <a:r>
              <a:rPr lang="fr-FR" sz="3600" dirty="0">
                <a:solidFill>
                  <a:srgbClr val="008000"/>
                </a:solidFill>
              </a:rPr>
              <a:t>• </a:t>
            </a:r>
            <a:r>
              <a:rPr lang="fr-FR" sz="3600" b="1" i="1" dirty="0" err="1">
                <a:solidFill>
                  <a:srgbClr val="008000"/>
                </a:solidFill>
              </a:rPr>
              <a:t>Ipomoea</a:t>
            </a:r>
            <a:r>
              <a:rPr lang="fr-FR" sz="3600" b="1" i="1" dirty="0">
                <a:solidFill>
                  <a:srgbClr val="008000"/>
                </a:solidFill>
              </a:rPr>
              <a:t> </a:t>
            </a:r>
            <a:r>
              <a:rPr lang="fr-FR" sz="3600" b="1" i="1" dirty="0" err="1">
                <a:solidFill>
                  <a:srgbClr val="008000"/>
                </a:solidFill>
              </a:rPr>
              <a:t>batatas</a:t>
            </a:r>
            <a:r>
              <a:rPr lang="fr-FR" sz="3600" b="1" i="1" dirty="0">
                <a:solidFill>
                  <a:srgbClr val="008000"/>
                </a:solidFill>
              </a:rPr>
              <a:t> (</a:t>
            </a:r>
            <a:r>
              <a:rPr lang="fr-FR" sz="3600" b="1" dirty="0">
                <a:solidFill>
                  <a:srgbClr val="008000"/>
                </a:solidFill>
              </a:rPr>
              <a:t>L.) </a:t>
            </a:r>
            <a:r>
              <a:rPr lang="fr-FR" sz="3600" b="1" dirty="0" err="1">
                <a:solidFill>
                  <a:srgbClr val="008000"/>
                </a:solidFill>
              </a:rPr>
              <a:t>Lam</a:t>
            </a:r>
            <a:r>
              <a:rPr lang="fr-FR" sz="3600" b="1" dirty="0">
                <a:solidFill>
                  <a:srgbClr val="008000"/>
                </a:solidFill>
              </a:rPr>
              <a:t>. 1793</a:t>
            </a:r>
          </a:p>
          <a:p>
            <a:r>
              <a:rPr lang="fr-FR" dirty="0"/>
              <a:t>• </a:t>
            </a:r>
            <a:r>
              <a:rPr lang="fr-FR" b="1" dirty="0"/>
              <a:t>Dicotylédone</a:t>
            </a:r>
            <a:br>
              <a:rPr lang="fr-FR" b="1" dirty="0"/>
            </a:br>
            <a:r>
              <a:rPr lang="fr-FR" b="1" dirty="0"/>
              <a:t>• Ordre des </a:t>
            </a:r>
            <a:r>
              <a:rPr lang="fr-FR" b="1" i="1" dirty="0"/>
              <a:t>Solanales</a:t>
            </a:r>
            <a:r>
              <a:rPr lang="fr-FR" b="1" dirty="0"/>
              <a:t>, famille des </a:t>
            </a:r>
            <a:r>
              <a:rPr lang="fr-FR" b="1" i="1" dirty="0"/>
              <a:t>Convolvulacées</a:t>
            </a:r>
            <a:br>
              <a:rPr lang="fr-FR" dirty="0"/>
            </a:br>
            <a:r>
              <a:rPr lang="fr-FR" dirty="0"/>
              <a:t>• </a:t>
            </a:r>
            <a:r>
              <a:rPr lang="fr-FR" b="1" dirty="0"/>
              <a:t>Genre </a:t>
            </a:r>
            <a:r>
              <a:rPr lang="fr-FR" b="1" i="1" dirty="0" err="1"/>
              <a:t>Ipomoea</a:t>
            </a:r>
            <a:r>
              <a:rPr lang="fr-FR" dirty="0"/>
              <a:t>, comprend entre 600 et 700 espèces de plantes volubiles, de lianes, d’arbustes et d’arbres, dont plus de la moitié provient des Amériques</a:t>
            </a:r>
            <a:br>
              <a:rPr lang="fr-FR" dirty="0"/>
            </a:br>
            <a:r>
              <a:rPr lang="fr-FR" b="1" dirty="0"/>
              <a:t>• Taxon </a:t>
            </a:r>
            <a:r>
              <a:rPr lang="fr-FR" b="1" dirty="0" err="1"/>
              <a:t>intergénérique</a:t>
            </a:r>
            <a:r>
              <a:rPr lang="fr-FR" b="1" dirty="0"/>
              <a:t> </a:t>
            </a:r>
            <a:r>
              <a:rPr lang="fr-FR" b="1" i="1" dirty="0" err="1"/>
              <a:t>Ipomoea</a:t>
            </a:r>
            <a:r>
              <a:rPr lang="fr-FR" b="1" i="1" dirty="0"/>
              <a:t> </a:t>
            </a:r>
            <a:r>
              <a:rPr lang="fr-FR" b="1" dirty="0" err="1"/>
              <a:t>ser</a:t>
            </a:r>
            <a:r>
              <a:rPr lang="fr-FR" b="1" i="1" dirty="0"/>
              <a:t>. </a:t>
            </a:r>
            <a:r>
              <a:rPr lang="fr-FR" b="1" i="1" dirty="0" err="1"/>
              <a:t>Batatas</a:t>
            </a:r>
            <a:r>
              <a:rPr lang="fr-FR" b="1" i="1" dirty="0"/>
              <a:t> </a:t>
            </a:r>
            <a:r>
              <a:rPr lang="fr-FR" dirty="0"/>
              <a:t>qui regroupe 14 espèces originaires d’Amérique tropicale (sauf une) formant une série polyploïde allant de 2n = 30 à 90 chromosomes</a:t>
            </a:r>
            <a:br>
              <a:rPr lang="fr-FR" dirty="0"/>
            </a:br>
            <a:r>
              <a:rPr lang="fr-FR" dirty="0"/>
              <a:t>• </a:t>
            </a:r>
            <a:r>
              <a:rPr lang="fr-FR" b="1" dirty="0"/>
              <a:t>Espèce auto-allo-hexaploïde (2n = 6x = 90, rarement 2n = 4x =60) cultivée </a:t>
            </a:r>
            <a:r>
              <a:rPr lang="fr-FR" dirty="0"/>
              <a:t>combinant</a:t>
            </a:r>
            <a:r>
              <a:rPr lang="fr-FR" b="1" dirty="0"/>
              <a:t> 2 génomes B1 et B2 non homologues (B1B1B2B2B2B2) </a:t>
            </a:r>
            <a:r>
              <a:rPr lang="fr-FR" dirty="0"/>
              <a:t>d’une taille d’environ </a:t>
            </a:r>
            <a:r>
              <a:rPr lang="fr-FR" b="1" dirty="0"/>
              <a:t>1,662 milliard de paires de bases</a:t>
            </a:r>
            <a:r>
              <a:rPr lang="fr-FR" dirty="0"/>
              <a:t>.</a:t>
            </a:r>
            <a:br>
              <a:rPr lang="fr-FR" b="1" dirty="0"/>
            </a:br>
            <a:endParaRPr lang="fr-FR" b="1"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2</a:t>
            </a:fld>
            <a:endParaRPr lang="fr-FR" noProof="0" dirty="0"/>
          </a:p>
        </p:txBody>
      </p:sp>
      <p:sp>
        <p:nvSpPr>
          <p:cNvPr id="9" name="AutoShape 2" descr="Chanvre art impression cuisine art impression dart antique image 1">
            <a:extLst>
              <a:ext uri="{FF2B5EF4-FFF2-40B4-BE49-F238E27FC236}">
                <a16:creationId xmlns:a16="http://schemas.microsoft.com/office/drawing/2014/main" id="{7426CE55-DD36-3CA9-63F8-1C99420758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space réservé de la date 4">
            <a:extLst>
              <a:ext uri="{FF2B5EF4-FFF2-40B4-BE49-F238E27FC236}">
                <a16:creationId xmlns:a16="http://schemas.microsoft.com/office/drawing/2014/main" id="{5A019080-6FA6-42E7-A8A0-A059C7054C27}"/>
              </a:ext>
            </a:extLst>
          </p:cNvPr>
          <p:cNvSpPr>
            <a:spLocks noGrp="1"/>
          </p:cNvSpPr>
          <p:nvPr>
            <p:ph type="dt" sz="half" idx="10"/>
          </p:nvPr>
        </p:nvSpPr>
        <p:spPr>
          <a:xfrm>
            <a:off x="7138930" y="6356350"/>
            <a:ext cx="3823112" cy="365125"/>
          </a:xfrm>
        </p:spPr>
        <p:txBody>
          <a:bodyPr/>
          <a:lstStyle/>
          <a:p>
            <a:pPr rtl="0">
              <a:spcAft>
                <a:spcPts val="600"/>
              </a:spcAft>
            </a:pPr>
            <a:r>
              <a:rPr lang="fr-FR" noProof="0"/>
              <a:t>12/12/2023 </a:t>
            </a:r>
            <a:endParaRPr lang="fr-FR" noProof="0" dirty="0"/>
          </a:p>
        </p:txBody>
      </p:sp>
      <p:pic>
        <p:nvPicPr>
          <p:cNvPr id="5" name="Image 4">
            <a:extLst>
              <a:ext uri="{FF2B5EF4-FFF2-40B4-BE49-F238E27FC236}">
                <a16:creationId xmlns:a16="http://schemas.microsoft.com/office/drawing/2014/main" id="{EC959539-E82B-895F-18D7-8076039FA4C8}"/>
              </a:ext>
            </a:extLst>
          </p:cNvPr>
          <p:cNvPicPr>
            <a:picLocks noChangeAspect="1"/>
          </p:cNvPicPr>
          <p:nvPr/>
        </p:nvPicPr>
        <p:blipFill>
          <a:blip r:embed="rId2"/>
          <a:stretch>
            <a:fillRect/>
          </a:stretch>
        </p:blipFill>
        <p:spPr>
          <a:xfrm>
            <a:off x="7592675" y="1502752"/>
            <a:ext cx="4599326" cy="5355248"/>
          </a:xfrm>
          <a:prstGeom prst="rect">
            <a:avLst/>
          </a:prstGeom>
          <a:ln>
            <a:solidFill>
              <a:schemeClr val="tx1"/>
            </a:solidFill>
          </a:ln>
        </p:spPr>
      </p:pic>
      <p:pic>
        <p:nvPicPr>
          <p:cNvPr id="7" name="Image 6">
            <a:extLst>
              <a:ext uri="{FF2B5EF4-FFF2-40B4-BE49-F238E27FC236}">
                <a16:creationId xmlns:a16="http://schemas.microsoft.com/office/drawing/2014/main" id="{BEBD5370-6A76-6747-C4A3-0894ED2207C2}"/>
              </a:ext>
            </a:extLst>
          </p:cNvPr>
          <p:cNvPicPr>
            <a:picLocks noChangeAspect="1"/>
          </p:cNvPicPr>
          <p:nvPr/>
        </p:nvPicPr>
        <p:blipFill>
          <a:blip r:embed="rId3"/>
          <a:stretch>
            <a:fillRect/>
          </a:stretch>
        </p:blipFill>
        <p:spPr>
          <a:xfrm>
            <a:off x="7810567" y="4107543"/>
            <a:ext cx="4163542" cy="2613932"/>
          </a:xfrm>
          <a:prstGeom prst="rect">
            <a:avLst/>
          </a:prstGeom>
          <a:ln>
            <a:solidFill>
              <a:schemeClr val="tx1"/>
            </a:solidFill>
          </a:ln>
        </p:spPr>
      </p:pic>
    </p:spTree>
    <p:extLst>
      <p:ext uri="{BB962C8B-B14F-4D97-AF65-F5344CB8AC3E}">
        <p14:creationId xmlns:p14="http://schemas.microsoft.com/office/powerpoint/2010/main" val="829304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p:txBody>
          <a:bodyPr/>
          <a:lstStyle/>
          <a:p>
            <a:r>
              <a:rPr lang="fr-FR" b="1" dirty="0">
                <a:solidFill>
                  <a:srgbClr val="C00000"/>
                </a:solidFill>
              </a:rPr>
              <a:t>DESCRIPTION de l’espèce</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25468" y="1639958"/>
            <a:ext cx="7892814" cy="5101214"/>
          </a:xfrm>
        </p:spPr>
        <p:txBody>
          <a:bodyPr/>
          <a:lstStyle/>
          <a:p>
            <a:r>
              <a:rPr lang="fr-FR" sz="2400" b="1" dirty="0">
                <a:solidFill>
                  <a:srgbClr val="008000"/>
                </a:solidFill>
              </a:rPr>
              <a:t>• </a:t>
            </a:r>
            <a:r>
              <a:rPr lang="fr-FR" sz="3600" b="1" dirty="0">
                <a:solidFill>
                  <a:srgbClr val="008000"/>
                </a:solidFill>
              </a:rPr>
              <a:t>Herbacée vivace très polymorphe</a:t>
            </a:r>
            <a:br>
              <a:rPr lang="fr-FR" sz="2400" b="1" dirty="0">
                <a:solidFill>
                  <a:srgbClr val="008000"/>
                </a:solidFill>
              </a:rPr>
            </a:br>
            <a:r>
              <a:rPr lang="fr-FR" sz="1600" dirty="0"/>
              <a:t>• </a:t>
            </a:r>
            <a:r>
              <a:rPr lang="fr-FR" b="1" dirty="0"/>
              <a:t>Plante aux tiges rampantes volubiles de 3-5 m de long, portant des feuilles alternes, au long pétiole et au limbe à 5-7 lobes, plus ou moins dentés ou lobés, cordiformes.</a:t>
            </a:r>
            <a:br>
              <a:rPr lang="fr-FR" dirty="0"/>
            </a:br>
            <a:r>
              <a:rPr lang="fr-FR" sz="1600" dirty="0"/>
              <a:t>• </a:t>
            </a:r>
            <a:r>
              <a:rPr lang="fr-FR" b="1" dirty="0"/>
              <a:t>Fleurs à corolle soudée, de couleur blanche ou violette avec le cœur plus foncé, rose ou violet</a:t>
            </a:r>
            <a:r>
              <a:rPr lang="fr-FR" dirty="0"/>
              <a:t>, rares sous nos climats</a:t>
            </a:r>
            <a:br>
              <a:rPr lang="fr-FR" dirty="0"/>
            </a:br>
            <a:r>
              <a:rPr lang="fr-FR" sz="1600" dirty="0"/>
              <a:t>• </a:t>
            </a:r>
            <a:r>
              <a:rPr lang="fr-FR" sz="1600" b="1" dirty="0">
                <a:solidFill>
                  <a:srgbClr val="333333"/>
                </a:solidFill>
              </a:rPr>
              <a:t>T</a:t>
            </a:r>
            <a:r>
              <a:rPr lang="fr-FR" b="1" i="0" dirty="0">
                <a:solidFill>
                  <a:srgbClr val="333333"/>
                </a:solidFill>
                <a:effectLst/>
              </a:rPr>
              <a:t>ubercules de forme plus ou moins allongée, à la peau fine et à la chair un peu farineuse et légèrement sucrée qui rappelle la saveur de la châtaigne. </a:t>
            </a:r>
            <a:r>
              <a:rPr lang="fr-FR" b="0" i="0" dirty="0">
                <a:solidFill>
                  <a:srgbClr val="333333"/>
                </a:solidFill>
                <a:effectLst/>
              </a:rPr>
              <a:t>Suivant la variété, la couleur de la peau peut être beige, brune, jaune, orange, rouge, violette. La chair du tubercule varie également du blanc au beige, jaune, orange, rouge, rose ou violet. Presque toutes les combinaisons de peau et de chair peuvent se rencontrer.</a:t>
            </a:r>
            <a:br>
              <a:rPr lang="fr-FR" dirty="0"/>
            </a:br>
            <a:endParaRPr lang="fr-FR"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3</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pPr rtl="0">
              <a:spcAft>
                <a:spcPts val="600"/>
              </a:spcAft>
            </a:pPr>
            <a:r>
              <a:rPr lang="fr-FR" noProof="0" dirty="0"/>
              <a:t>12/12/2023 </a:t>
            </a:r>
          </a:p>
        </p:txBody>
      </p:sp>
      <p:pic>
        <p:nvPicPr>
          <p:cNvPr id="4" name="Image 3">
            <a:extLst>
              <a:ext uri="{FF2B5EF4-FFF2-40B4-BE49-F238E27FC236}">
                <a16:creationId xmlns:a16="http://schemas.microsoft.com/office/drawing/2014/main" id="{E6374F2E-AF13-E11B-4A1E-1EA605FDF7F6}"/>
              </a:ext>
            </a:extLst>
          </p:cNvPr>
          <p:cNvPicPr>
            <a:picLocks noChangeAspect="1"/>
          </p:cNvPicPr>
          <p:nvPr/>
        </p:nvPicPr>
        <p:blipFill>
          <a:blip r:embed="rId2"/>
          <a:stretch>
            <a:fillRect/>
          </a:stretch>
        </p:blipFill>
        <p:spPr>
          <a:xfrm>
            <a:off x="8118282" y="1566407"/>
            <a:ext cx="3625795" cy="4809640"/>
          </a:xfrm>
          <a:prstGeom prst="rect">
            <a:avLst/>
          </a:prstGeom>
        </p:spPr>
      </p:pic>
    </p:spTree>
    <p:extLst>
      <p:ext uri="{BB962C8B-B14F-4D97-AF65-F5344CB8AC3E}">
        <p14:creationId xmlns:p14="http://schemas.microsoft.com/office/powerpoint/2010/main" val="377317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5053071" y="750277"/>
            <a:ext cx="6468369" cy="1190636"/>
          </a:xfrm>
        </p:spPr>
        <p:txBody>
          <a:bodyPr/>
          <a:lstStyle/>
          <a:p>
            <a:r>
              <a:rPr lang="fr-FR" b="1" dirty="0">
                <a:solidFill>
                  <a:srgbClr val="C00000"/>
                </a:solidFill>
              </a:rPr>
              <a:t>ECOLOGIE</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4921857" y="1319917"/>
            <a:ext cx="7270143" cy="5036433"/>
          </a:xfrm>
        </p:spPr>
        <p:txBody>
          <a:bodyPr/>
          <a:lstStyle/>
          <a:p>
            <a:r>
              <a:rPr lang="fr-FR" sz="3600" dirty="0">
                <a:solidFill>
                  <a:srgbClr val="008000"/>
                </a:solidFill>
              </a:rPr>
              <a:t>• </a:t>
            </a:r>
            <a:r>
              <a:rPr lang="fr-FR" sz="3600" b="1" dirty="0">
                <a:solidFill>
                  <a:srgbClr val="008000"/>
                </a:solidFill>
              </a:rPr>
              <a:t>Géophyte de zones chaudes pérenne, cultivée comme annuelle</a:t>
            </a:r>
          </a:p>
          <a:p>
            <a:r>
              <a:rPr lang="fr-FR" dirty="0"/>
              <a:t>• </a:t>
            </a:r>
            <a:r>
              <a:rPr lang="fr-FR" b="1" dirty="0"/>
              <a:t>Culture entre 15°C et 35°C, maximale entre 21°C et 28°C, </a:t>
            </a:r>
            <a:br>
              <a:rPr lang="fr-FR" b="1" dirty="0"/>
            </a:br>
            <a:r>
              <a:rPr lang="fr-FR" b="1" dirty="0"/>
              <a:t>• A été produite au-dessus de 2000 m et au niveau latitude aussi nord que le Canada</a:t>
            </a:r>
            <a:br>
              <a:rPr lang="fr-FR" dirty="0"/>
            </a:br>
            <a:r>
              <a:rPr lang="fr-FR" b="1" dirty="0"/>
              <a:t>• Cycles des variétés les plus précoces en 3-4 mois.</a:t>
            </a:r>
            <a:br>
              <a:rPr lang="fr-FR" dirty="0"/>
            </a:br>
            <a:r>
              <a:rPr lang="fr-FR" dirty="0"/>
              <a:t>• </a:t>
            </a:r>
            <a:r>
              <a:rPr lang="fr-FR" b="1" dirty="0"/>
              <a:t>Bonne tolérance à la sécheresse</a:t>
            </a:r>
            <a:r>
              <a:rPr lang="fr-FR" dirty="0"/>
              <a:t> (capacité à développer des racines même en conditions sèches)</a:t>
            </a:r>
            <a:br>
              <a:rPr lang="fr-FR" dirty="0"/>
            </a:br>
            <a:r>
              <a:rPr lang="fr-FR" dirty="0"/>
              <a:t>• Se plaît surtout dans les </a:t>
            </a:r>
            <a:r>
              <a:rPr lang="fr-FR" b="1" dirty="0"/>
              <a:t>sols argilo-sableux, bien drainés </a:t>
            </a:r>
            <a:br>
              <a:rPr lang="fr-FR" b="1" dirty="0"/>
            </a:br>
            <a:r>
              <a:rPr lang="fr-FR" dirty="0"/>
              <a:t>• </a:t>
            </a:r>
            <a:r>
              <a:rPr lang="fr-FR" b="1" dirty="0"/>
              <a:t>Stockage des racines sensible au stade de développement et à la température du sol à la récolte</a:t>
            </a:r>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4</a:t>
            </a:fld>
            <a:endParaRPr lang="fr-FR" noProof="0" dirty="0"/>
          </a:p>
        </p:txBody>
      </p:sp>
      <p:sp>
        <p:nvSpPr>
          <p:cNvPr id="9" name="AutoShape 2" descr="Chanvre art impression cuisine art impression dart antique image 1">
            <a:extLst>
              <a:ext uri="{FF2B5EF4-FFF2-40B4-BE49-F238E27FC236}">
                <a16:creationId xmlns:a16="http://schemas.microsoft.com/office/drawing/2014/main" id="{7426CE55-DD36-3CA9-63F8-1C99420758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space réservé de la date 4">
            <a:extLst>
              <a:ext uri="{FF2B5EF4-FFF2-40B4-BE49-F238E27FC236}">
                <a16:creationId xmlns:a16="http://schemas.microsoft.com/office/drawing/2014/main" id="{5A019080-6FA6-42E7-A8A0-A059C7054C27}"/>
              </a:ext>
            </a:extLst>
          </p:cNvPr>
          <p:cNvSpPr>
            <a:spLocks noGrp="1"/>
          </p:cNvSpPr>
          <p:nvPr>
            <p:ph type="dt" sz="half" idx="10"/>
          </p:nvPr>
        </p:nvSpPr>
        <p:spPr>
          <a:xfrm>
            <a:off x="7138930" y="6356350"/>
            <a:ext cx="3823112" cy="365125"/>
          </a:xfrm>
        </p:spPr>
        <p:txBody>
          <a:bodyPr/>
          <a:lstStyle/>
          <a:p>
            <a:pPr rtl="0">
              <a:spcAft>
                <a:spcPts val="600"/>
              </a:spcAft>
            </a:pPr>
            <a:r>
              <a:rPr lang="fr-FR" noProof="0"/>
              <a:t>12/12/2023 </a:t>
            </a:r>
            <a:endParaRPr lang="fr-FR" noProof="0" dirty="0"/>
          </a:p>
        </p:txBody>
      </p:sp>
      <p:pic>
        <p:nvPicPr>
          <p:cNvPr id="4" name="Image 3">
            <a:extLst>
              <a:ext uri="{FF2B5EF4-FFF2-40B4-BE49-F238E27FC236}">
                <a16:creationId xmlns:a16="http://schemas.microsoft.com/office/drawing/2014/main" id="{8A7184E3-D0F4-09B9-BDA6-2C7EB3D538FC}"/>
              </a:ext>
            </a:extLst>
          </p:cNvPr>
          <p:cNvPicPr>
            <a:picLocks noChangeAspect="1"/>
          </p:cNvPicPr>
          <p:nvPr/>
        </p:nvPicPr>
        <p:blipFill>
          <a:blip r:embed="rId2"/>
          <a:stretch>
            <a:fillRect/>
          </a:stretch>
        </p:blipFill>
        <p:spPr>
          <a:xfrm>
            <a:off x="-19114" y="0"/>
            <a:ext cx="4763052" cy="6858000"/>
          </a:xfrm>
          <a:prstGeom prst="rect">
            <a:avLst/>
          </a:prstGeom>
          <a:ln>
            <a:solidFill>
              <a:schemeClr val="tx1"/>
            </a:solidFill>
          </a:ln>
        </p:spPr>
      </p:pic>
    </p:spTree>
    <p:extLst>
      <p:ext uri="{BB962C8B-B14F-4D97-AF65-F5344CB8AC3E}">
        <p14:creationId xmlns:p14="http://schemas.microsoft.com/office/powerpoint/2010/main" val="96816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31715" y="675862"/>
            <a:ext cx="10798176" cy="1312760"/>
          </a:xfrm>
        </p:spPr>
        <p:txBody>
          <a:bodyPr/>
          <a:lstStyle/>
          <a:p>
            <a:r>
              <a:rPr lang="fr-FR" b="1" dirty="0">
                <a:solidFill>
                  <a:srgbClr val="C00000"/>
                </a:solidFill>
              </a:rPr>
              <a:t>OU a été domestiquée cette espèce ?</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0" y="1272209"/>
            <a:ext cx="7315200" cy="5468963"/>
          </a:xfrm>
        </p:spPr>
        <p:txBody>
          <a:bodyPr/>
          <a:lstStyle/>
          <a:p>
            <a:r>
              <a:rPr lang="fr-FR" sz="2400" b="1" dirty="0">
                <a:solidFill>
                  <a:srgbClr val="008000"/>
                </a:solidFill>
              </a:rPr>
              <a:t>• </a:t>
            </a:r>
            <a:r>
              <a:rPr lang="fr-FR" sz="3600" b="1" dirty="0">
                <a:solidFill>
                  <a:srgbClr val="008000"/>
                </a:solidFill>
              </a:rPr>
              <a:t>Une origine américaine complexe</a:t>
            </a:r>
            <a:br>
              <a:rPr lang="fr-FR" dirty="0"/>
            </a:br>
            <a:r>
              <a:rPr lang="fr-FR" dirty="0"/>
              <a:t>• </a:t>
            </a:r>
            <a:r>
              <a:rPr lang="fr-FR" b="1" dirty="0"/>
              <a:t>La patate douce cultivée dérive de formes hexaploïdes d’</a:t>
            </a:r>
            <a:r>
              <a:rPr lang="fr-FR" b="1" i="1" dirty="0"/>
              <a:t>I. </a:t>
            </a:r>
            <a:r>
              <a:rPr lang="fr-FR" b="1" i="1" dirty="0" err="1"/>
              <a:t>trifida</a:t>
            </a:r>
            <a:r>
              <a:rPr lang="fr-FR" b="1" i="1" dirty="0"/>
              <a:t>, </a:t>
            </a:r>
            <a:r>
              <a:rPr lang="fr-FR" dirty="0"/>
              <a:t>ces dernières provenant d’hybridation d’</a:t>
            </a:r>
            <a:r>
              <a:rPr lang="fr-FR" i="1" dirty="0"/>
              <a:t>I. </a:t>
            </a:r>
            <a:r>
              <a:rPr lang="fr-FR" i="1" dirty="0" err="1"/>
              <a:t>trifida</a:t>
            </a:r>
            <a:r>
              <a:rPr lang="fr-FR" i="1" dirty="0"/>
              <a:t> </a:t>
            </a:r>
            <a:r>
              <a:rPr lang="fr-FR" dirty="0"/>
              <a:t>tétraploïdes et diploïdes sauvages.</a:t>
            </a:r>
            <a:br>
              <a:rPr lang="fr-FR" b="1" dirty="0"/>
            </a:br>
            <a:r>
              <a:rPr lang="fr-FR" dirty="0"/>
              <a:t>• </a:t>
            </a:r>
            <a:r>
              <a:rPr lang="fr-FR" b="1" dirty="0"/>
              <a:t>Les plus anciens restes archéologiques trouvés au Pérou datent de 8000 à 6000 ans av. J.-C.</a:t>
            </a:r>
            <a:r>
              <a:rPr lang="fr-FR" dirty="0"/>
              <a:t>, mais il n’est pas certains qu’ils proviennent de plantes cultivées. </a:t>
            </a:r>
            <a:r>
              <a:rPr lang="fr-FR" b="1" dirty="0"/>
              <a:t>Premiers restes de tubercules cultivés certains provenant de la vallée de </a:t>
            </a:r>
            <a:r>
              <a:rPr lang="fr-FR" b="1" dirty="0" err="1"/>
              <a:t>Casma</a:t>
            </a:r>
            <a:r>
              <a:rPr lang="fr-FR" b="1" dirty="0"/>
              <a:t> dans l’ouest du Pérou et datés de 2000 ans av. J.-C.</a:t>
            </a:r>
            <a:br>
              <a:rPr lang="fr-FR" b="1" dirty="0"/>
            </a:br>
            <a:r>
              <a:rPr lang="fr-FR" dirty="0"/>
              <a:t>• </a:t>
            </a:r>
            <a:r>
              <a:rPr lang="fr-FR" b="1" dirty="0"/>
              <a:t>Domestication au moins à 2 reprises </a:t>
            </a:r>
            <a:r>
              <a:rPr lang="fr-FR" dirty="0"/>
              <a:t>donnant naissance à un </a:t>
            </a:r>
            <a:r>
              <a:rPr lang="fr-FR" b="1" dirty="0"/>
              <a:t>groupe du Nord (Mexique et Amérique centrale) vers 4500 av. J.-C. e</a:t>
            </a:r>
            <a:r>
              <a:rPr lang="fr-FR" dirty="0"/>
              <a:t>t à un </a:t>
            </a:r>
            <a:r>
              <a:rPr lang="fr-FR" b="1" dirty="0"/>
              <a:t>groupe du Sud (nord-ouest de l’Amérique du Sud) vers 2500 av. J.-C. qui se sont ensuite mélangés, avec diffusion vers les Antilles.</a:t>
            </a:r>
            <a:endParaRPr lang="fr-FR" dirty="0"/>
          </a:p>
          <a:p>
            <a:endParaRPr lang="fr-FR"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5</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pPr rtl="0">
              <a:spcAft>
                <a:spcPts val="600"/>
              </a:spcAft>
            </a:pPr>
            <a:r>
              <a:rPr lang="fr-FR" noProof="0" dirty="0"/>
              <a:t>12/12/2023 </a:t>
            </a:r>
          </a:p>
        </p:txBody>
      </p:sp>
      <p:pic>
        <p:nvPicPr>
          <p:cNvPr id="11" name="Image 10">
            <a:extLst>
              <a:ext uri="{FF2B5EF4-FFF2-40B4-BE49-F238E27FC236}">
                <a16:creationId xmlns:a16="http://schemas.microsoft.com/office/drawing/2014/main" id="{ECD8E014-E16F-CE78-AB6D-89D2BC128A23}"/>
              </a:ext>
            </a:extLst>
          </p:cNvPr>
          <p:cNvPicPr>
            <a:picLocks noChangeAspect="1"/>
          </p:cNvPicPr>
          <p:nvPr/>
        </p:nvPicPr>
        <p:blipFill>
          <a:blip r:embed="rId2"/>
          <a:stretch>
            <a:fillRect/>
          </a:stretch>
        </p:blipFill>
        <p:spPr>
          <a:xfrm>
            <a:off x="7283431" y="1553443"/>
            <a:ext cx="4855839" cy="4822604"/>
          </a:xfrm>
          <a:prstGeom prst="rect">
            <a:avLst/>
          </a:prstGeom>
        </p:spPr>
      </p:pic>
      <p:sp>
        <p:nvSpPr>
          <p:cNvPr id="4" name="Ellipse 3">
            <a:extLst>
              <a:ext uri="{FF2B5EF4-FFF2-40B4-BE49-F238E27FC236}">
                <a16:creationId xmlns:a16="http://schemas.microsoft.com/office/drawing/2014/main" id="{E052A922-DCE4-0D2D-CFE3-463CA7984643}"/>
              </a:ext>
            </a:extLst>
          </p:cNvPr>
          <p:cNvSpPr/>
          <p:nvPr/>
        </p:nvSpPr>
        <p:spPr>
          <a:xfrm rot="1324857">
            <a:off x="8722748" y="2394711"/>
            <a:ext cx="1977293" cy="103029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3974A11-1F5E-310D-D445-A0383F18F4CE}"/>
              </a:ext>
            </a:extLst>
          </p:cNvPr>
          <p:cNvSpPr/>
          <p:nvPr/>
        </p:nvSpPr>
        <p:spPr>
          <a:xfrm rot="19246846">
            <a:off x="9732861" y="3446103"/>
            <a:ext cx="773723" cy="109977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598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5325" y="818984"/>
            <a:ext cx="10798176" cy="1121929"/>
          </a:xfrm>
        </p:spPr>
        <p:txBody>
          <a:bodyPr/>
          <a:lstStyle/>
          <a:p>
            <a:r>
              <a:rPr lang="fr-FR" b="1" dirty="0">
                <a:solidFill>
                  <a:srgbClr val="C00000"/>
                </a:solidFill>
              </a:rPr>
              <a:t>PARTICULARITE de l’espèce</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25468" y="1351722"/>
            <a:ext cx="9379708" cy="5389450"/>
          </a:xfrm>
        </p:spPr>
        <p:txBody>
          <a:bodyPr/>
          <a:lstStyle/>
          <a:p>
            <a:r>
              <a:rPr lang="fr-FR" sz="2400" b="1" dirty="0">
                <a:solidFill>
                  <a:srgbClr val="008000"/>
                </a:solidFill>
              </a:rPr>
              <a:t>• </a:t>
            </a:r>
            <a:r>
              <a:rPr lang="fr-FR" sz="3600" b="1" dirty="0">
                <a:solidFill>
                  <a:srgbClr val="008000"/>
                </a:solidFill>
              </a:rPr>
              <a:t>Un OGM naturel depuis sa domestication</a:t>
            </a:r>
            <a:br>
              <a:rPr lang="fr-FR" sz="2400" b="1" dirty="0">
                <a:solidFill>
                  <a:srgbClr val="008000"/>
                </a:solidFill>
              </a:rPr>
            </a:br>
            <a:r>
              <a:rPr lang="fr-FR" dirty="0"/>
              <a:t>• </a:t>
            </a:r>
            <a:r>
              <a:rPr lang="fr-FR" dirty="0">
                <a:solidFill>
                  <a:srgbClr val="333333"/>
                </a:solidFill>
              </a:rPr>
              <a:t>L</a:t>
            </a:r>
            <a:r>
              <a:rPr lang="fr-FR" b="0" i="0" dirty="0">
                <a:solidFill>
                  <a:srgbClr val="333333"/>
                </a:solidFill>
                <a:effectLst/>
              </a:rPr>
              <a:t>a patate douce comporte deux séquences d'ADN bactérien de </a:t>
            </a:r>
            <a:br>
              <a:rPr lang="fr-FR" b="0" i="0" dirty="0">
                <a:solidFill>
                  <a:srgbClr val="333333"/>
                </a:solidFill>
                <a:effectLst/>
              </a:rPr>
            </a:br>
            <a:r>
              <a:rPr lang="fr-FR" b="0" i="0" dirty="0">
                <a:solidFill>
                  <a:srgbClr val="333333"/>
                </a:solidFill>
                <a:effectLst/>
              </a:rPr>
              <a:t>transfert (ADN-T) d’</a:t>
            </a:r>
            <a:r>
              <a:rPr lang="fr-FR" b="0" i="1" dirty="0">
                <a:solidFill>
                  <a:srgbClr val="333333"/>
                </a:solidFill>
                <a:effectLst/>
              </a:rPr>
              <a:t>Agrobacterium</a:t>
            </a:r>
            <a:r>
              <a:rPr lang="fr-FR" b="0" i="0" dirty="0">
                <a:solidFill>
                  <a:srgbClr val="333333"/>
                </a:solidFill>
                <a:effectLst/>
              </a:rPr>
              <a:t> dans son génome comportant </a:t>
            </a:r>
            <a:br>
              <a:rPr lang="fr-FR" b="0" i="0" dirty="0">
                <a:solidFill>
                  <a:srgbClr val="333333"/>
                </a:solidFill>
                <a:effectLst/>
              </a:rPr>
            </a:br>
            <a:r>
              <a:rPr lang="fr-FR" b="0" i="0" dirty="0">
                <a:solidFill>
                  <a:srgbClr val="333333"/>
                </a:solidFill>
                <a:effectLst/>
              </a:rPr>
              <a:t>respectivement 4 et 5 gènes fonctionnels et exprimées dans </a:t>
            </a:r>
            <a:br>
              <a:rPr lang="fr-FR" b="0" i="0" dirty="0">
                <a:solidFill>
                  <a:srgbClr val="333333"/>
                </a:solidFill>
                <a:effectLst/>
              </a:rPr>
            </a:br>
            <a:r>
              <a:rPr lang="fr-FR" b="0" i="0" dirty="0">
                <a:solidFill>
                  <a:srgbClr val="333333"/>
                </a:solidFill>
                <a:effectLst/>
              </a:rPr>
              <a:t>différents tissus de la plante. De ce fait </a:t>
            </a:r>
            <a:r>
              <a:rPr lang="fr-FR" b="1" i="0" dirty="0">
                <a:solidFill>
                  <a:srgbClr val="333333"/>
                </a:solidFill>
                <a:effectLst/>
              </a:rPr>
              <a:t>la patate douce peut être </a:t>
            </a:r>
            <a:br>
              <a:rPr lang="fr-FR" b="1" i="0" dirty="0">
                <a:solidFill>
                  <a:srgbClr val="333333"/>
                </a:solidFill>
                <a:effectLst/>
              </a:rPr>
            </a:br>
            <a:r>
              <a:rPr lang="fr-FR" b="1" i="0" dirty="0">
                <a:solidFill>
                  <a:srgbClr val="333333"/>
                </a:solidFill>
                <a:effectLst/>
              </a:rPr>
              <a:t>considérée comme un organisme génétiquement modifié naturel </a:t>
            </a:r>
            <a:br>
              <a:rPr lang="fr-FR" b="1" i="0" dirty="0">
                <a:solidFill>
                  <a:srgbClr val="333333"/>
                </a:solidFill>
                <a:effectLst/>
              </a:rPr>
            </a:br>
            <a:r>
              <a:rPr lang="fr-FR" b="0" i="0" dirty="0">
                <a:solidFill>
                  <a:srgbClr val="333333"/>
                </a:solidFill>
                <a:effectLst/>
              </a:rPr>
              <a:t>largement et traditionnellement consommée. </a:t>
            </a:r>
            <a:br>
              <a:rPr lang="fr-FR" dirty="0"/>
            </a:br>
            <a:r>
              <a:rPr lang="fr-FR" dirty="0"/>
              <a:t>• Ces séquences suggèrent </a:t>
            </a:r>
            <a:r>
              <a:rPr lang="fr-FR" b="0" i="0" dirty="0">
                <a:solidFill>
                  <a:srgbClr val="333333"/>
                </a:solidFill>
                <a:effectLst/>
              </a:rPr>
              <a:t>suggèrent qu'une infection par </a:t>
            </a:r>
            <a:br>
              <a:rPr lang="fr-FR" b="0" i="0" dirty="0">
                <a:solidFill>
                  <a:srgbClr val="333333"/>
                </a:solidFill>
                <a:effectLst/>
              </a:rPr>
            </a:br>
            <a:r>
              <a:rPr lang="fr-FR" b="0" i="1" dirty="0">
                <a:solidFill>
                  <a:srgbClr val="333333"/>
                </a:solidFill>
                <a:effectLst/>
              </a:rPr>
              <a:t>Agrobacterium</a:t>
            </a:r>
            <a:r>
              <a:rPr lang="fr-FR" b="0" i="0" dirty="0">
                <a:solidFill>
                  <a:srgbClr val="333333"/>
                </a:solidFill>
                <a:effectLst/>
              </a:rPr>
              <a:t> a eu lieu au cours de l'évolution de cette plante. </a:t>
            </a:r>
            <a:br>
              <a:rPr lang="fr-FR" b="0" i="0" dirty="0">
                <a:solidFill>
                  <a:srgbClr val="333333"/>
                </a:solidFill>
                <a:effectLst/>
              </a:rPr>
            </a:br>
            <a:r>
              <a:rPr lang="fr-FR" b="0" i="0" dirty="0">
                <a:solidFill>
                  <a:srgbClr val="333333"/>
                </a:solidFill>
                <a:effectLst/>
              </a:rPr>
              <a:t>L'un des ADN-T est apparemment présent dans tous les clones de </a:t>
            </a:r>
            <a:br>
              <a:rPr lang="fr-FR" b="0" i="0" dirty="0">
                <a:solidFill>
                  <a:srgbClr val="333333"/>
                </a:solidFill>
                <a:effectLst/>
              </a:rPr>
            </a:br>
            <a:r>
              <a:rPr lang="fr-FR" b="0" i="0" dirty="0">
                <a:solidFill>
                  <a:srgbClr val="333333"/>
                </a:solidFill>
                <a:effectLst/>
              </a:rPr>
              <a:t>patate douce cultivés, mais pas chez les parents sauvages </a:t>
            </a:r>
            <a:br>
              <a:rPr lang="fr-FR" b="0" i="0" dirty="0">
                <a:solidFill>
                  <a:srgbClr val="333333"/>
                </a:solidFill>
                <a:effectLst/>
              </a:rPr>
            </a:br>
            <a:r>
              <a:rPr lang="fr-FR" b="0" i="0" dirty="0">
                <a:solidFill>
                  <a:srgbClr val="333333"/>
                </a:solidFill>
                <a:effectLst/>
              </a:rPr>
              <a:t>étroitement liés, ce qui suggère que </a:t>
            </a:r>
            <a:r>
              <a:rPr lang="fr-FR" b="1" i="0" dirty="0">
                <a:solidFill>
                  <a:srgbClr val="333333"/>
                </a:solidFill>
                <a:effectLst/>
              </a:rPr>
              <a:t>l'ADN-T a fourni un trait ou </a:t>
            </a:r>
            <a:br>
              <a:rPr lang="fr-FR" b="1" i="0" dirty="0">
                <a:solidFill>
                  <a:srgbClr val="333333"/>
                </a:solidFill>
                <a:effectLst/>
              </a:rPr>
            </a:br>
            <a:r>
              <a:rPr lang="fr-FR" b="1" i="0" dirty="0">
                <a:solidFill>
                  <a:srgbClr val="333333"/>
                </a:solidFill>
                <a:effectLst/>
              </a:rPr>
              <a:t>des traits qui ont été sélectionnés pour la domestication. </a:t>
            </a:r>
            <a:endParaRPr lang="fr-FR" b="1"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6</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pPr rtl="0">
              <a:spcAft>
                <a:spcPts val="600"/>
              </a:spcAft>
            </a:pPr>
            <a:r>
              <a:rPr lang="fr-FR" noProof="0" dirty="0"/>
              <a:t>12/12/2023 </a:t>
            </a:r>
          </a:p>
        </p:txBody>
      </p:sp>
      <p:pic>
        <p:nvPicPr>
          <p:cNvPr id="4" name="Image 3">
            <a:extLst>
              <a:ext uri="{FF2B5EF4-FFF2-40B4-BE49-F238E27FC236}">
                <a16:creationId xmlns:a16="http://schemas.microsoft.com/office/drawing/2014/main" id="{4CDA9DF6-3BBC-26E1-5D35-9717B28995E8}"/>
              </a:ext>
            </a:extLst>
          </p:cNvPr>
          <p:cNvPicPr>
            <a:picLocks noChangeAspect="1"/>
          </p:cNvPicPr>
          <p:nvPr/>
        </p:nvPicPr>
        <p:blipFill>
          <a:blip r:embed="rId2"/>
          <a:stretch>
            <a:fillRect/>
          </a:stretch>
        </p:blipFill>
        <p:spPr>
          <a:xfrm>
            <a:off x="7510585" y="2611091"/>
            <a:ext cx="4455947" cy="3158948"/>
          </a:xfrm>
          <a:prstGeom prst="rect">
            <a:avLst/>
          </a:prstGeom>
          <a:ln>
            <a:solidFill>
              <a:schemeClr val="tx1"/>
            </a:solidFill>
          </a:ln>
        </p:spPr>
      </p:pic>
    </p:spTree>
    <p:extLst>
      <p:ext uri="{BB962C8B-B14F-4D97-AF65-F5344CB8AC3E}">
        <p14:creationId xmlns:p14="http://schemas.microsoft.com/office/powerpoint/2010/main" val="324260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5325" y="604299"/>
            <a:ext cx="10798176" cy="1336614"/>
          </a:xfrm>
        </p:spPr>
        <p:txBody>
          <a:bodyPr/>
          <a:lstStyle/>
          <a:p>
            <a:r>
              <a:rPr lang="fr-FR" b="1" dirty="0">
                <a:solidFill>
                  <a:srgbClr val="C00000"/>
                </a:solidFill>
              </a:rPr>
              <a:t>Diffusions </a:t>
            </a:r>
            <a:r>
              <a:rPr lang="fr-FR" b="1" dirty="0" err="1">
                <a:solidFill>
                  <a:srgbClr val="C00000"/>
                </a:solidFill>
              </a:rPr>
              <a:t>pre-colombiennes</a:t>
            </a:r>
            <a:r>
              <a:rPr lang="fr-FR" b="1" dirty="0">
                <a:solidFill>
                  <a:srgbClr val="C00000"/>
                </a:solidFill>
              </a:rPr>
              <a:t> </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238538" y="1121135"/>
            <a:ext cx="11953461" cy="5736866"/>
          </a:xfrm>
        </p:spPr>
        <p:txBody>
          <a:bodyPr/>
          <a:lstStyle/>
          <a:p>
            <a:r>
              <a:rPr lang="fr-FR" sz="2400" b="1" dirty="0">
                <a:solidFill>
                  <a:srgbClr val="008000"/>
                </a:solidFill>
              </a:rPr>
              <a:t>• </a:t>
            </a:r>
            <a:r>
              <a:rPr lang="fr-FR" sz="3000" b="1" dirty="0">
                <a:solidFill>
                  <a:srgbClr val="008000"/>
                </a:solidFill>
              </a:rPr>
              <a:t>Présences anciennes en Océanie expliquées par 2 théories</a:t>
            </a:r>
            <a:br>
              <a:rPr lang="fr-FR" b="1" dirty="0"/>
            </a:br>
            <a:r>
              <a:rPr lang="fr-FR" dirty="0"/>
              <a:t>• </a:t>
            </a:r>
            <a:r>
              <a:rPr lang="fr-FR" b="1" dirty="0"/>
              <a:t>Diffusion humaine dès le Xe siècle AD via des contacts sporadiques entre Amérique du Sud et Océanie basée sur des preuves archéologiques et linguistiques</a:t>
            </a:r>
            <a:br>
              <a:rPr lang="fr-FR" sz="1600" dirty="0"/>
            </a:br>
            <a:r>
              <a:rPr lang="fr-FR" sz="1600" dirty="0"/>
              <a:t>	-  </a:t>
            </a:r>
            <a:r>
              <a:rPr lang="fr-FR" dirty="0"/>
              <a:t>Fragments de tubercules des îles Cook du  Sud, datées entre 988 </a:t>
            </a:r>
            <a:br>
              <a:rPr lang="fr-FR" dirty="0"/>
            </a:br>
            <a:r>
              <a:rPr lang="fr-FR" dirty="0"/>
              <a:t>                 et 1155 AD.</a:t>
            </a:r>
            <a:br>
              <a:rPr lang="fr-FR" dirty="0"/>
            </a:br>
            <a:r>
              <a:rPr lang="fr-FR" dirty="0"/>
              <a:t>	- Introduction à Rapa Nui (île de Pâques) entre 1200 et 1300 AD.</a:t>
            </a:r>
            <a:br>
              <a:rPr lang="fr-FR" dirty="0"/>
            </a:br>
            <a:r>
              <a:rPr lang="fr-FR" dirty="0"/>
              <a:t>	- Introduction à Hawaï </a:t>
            </a:r>
            <a:r>
              <a:rPr lang="fr-FR" dirty="0" err="1"/>
              <a:t>ntre</a:t>
            </a:r>
            <a:r>
              <a:rPr lang="fr-FR" dirty="0"/>
              <a:t> 1290 et 1430 AD.</a:t>
            </a:r>
            <a:br>
              <a:rPr lang="fr-FR" dirty="0"/>
            </a:br>
            <a:r>
              <a:rPr lang="fr-FR" dirty="0"/>
              <a:t>	- Introduction en Nouvelle-Zélande entre 1300 et 1400 AD.</a:t>
            </a:r>
            <a:br>
              <a:rPr lang="fr-FR" dirty="0"/>
            </a:br>
            <a:r>
              <a:rPr lang="fr-FR" dirty="0"/>
              <a:t>	- A noter que vers 1600, les cultivars traditionnels polynésiens ont été remplacés par des variétés plus</a:t>
            </a:r>
            <a:br>
              <a:rPr lang="fr-FR" dirty="0"/>
            </a:br>
            <a:r>
              <a:rPr lang="fr-FR" dirty="0"/>
              <a:t>                productives d’Amériques; idem au début du XIXe en Nouvelle-Zélande</a:t>
            </a:r>
          </a:p>
          <a:p>
            <a:r>
              <a:rPr lang="fr-FR" dirty="0"/>
              <a:t>•  </a:t>
            </a:r>
            <a:r>
              <a:rPr lang="fr-FR" b="1" dirty="0"/>
              <a:t>Existence d’une théorie en faveur d’une dispersion très ancienne (circa 100 000 ans), non humaine (vent, eau, oiseaux)  des précurseurs sauvages de la patate douce d’Amérique du Sud vers l’Océanie</a:t>
            </a:r>
            <a:br>
              <a:rPr lang="fr-FR" b="1" dirty="0"/>
            </a:br>
            <a:r>
              <a:rPr lang="fr-FR" b="1" dirty="0"/>
              <a:t>	</a:t>
            </a:r>
            <a:r>
              <a:rPr lang="fr-FR" dirty="0"/>
              <a:t>-</a:t>
            </a:r>
            <a:r>
              <a:rPr lang="fr-FR" b="1" dirty="0"/>
              <a:t> </a:t>
            </a:r>
            <a:r>
              <a:rPr lang="fr-FR" dirty="0"/>
              <a:t>Une variété de patate douce collectée par Cook en 1769 aurait une signature moléculaire unique</a:t>
            </a:r>
            <a:br>
              <a:rPr lang="fr-FR" dirty="0"/>
            </a:br>
            <a:r>
              <a:rPr lang="fr-FR" dirty="0"/>
              <a:t>               (autre domestication?)</a:t>
            </a:r>
            <a:br>
              <a:rPr lang="fr-FR" dirty="0"/>
            </a:br>
            <a:br>
              <a:rPr lang="fr-FR" b="1" dirty="0"/>
            </a:br>
            <a:r>
              <a:rPr lang="fr-FR" b="1" dirty="0"/>
              <a:t>	</a:t>
            </a:r>
            <a:endParaRPr lang="fr-FR"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7</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dirty="0"/>
              <a:t>12/12/2023 </a:t>
            </a:r>
            <a:endParaRPr lang="fr-FR" dirty="0"/>
          </a:p>
        </p:txBody>
      </p:sp>
      <p:pic>
        <p:nvPicPr>
          <p:cNvPr id="8" name="Image 7">
            <a:extLst>
              <a:ext uri="{FF2B5EF4-FFF2-40B4-BE49-F238E27FC236}">
                <a16:creationId xmlns:a16="http://schemas.microsoft.com/office/drawing/2014/main" id="{C13EE80A-E6BB-B760-A69A-4A665653BEC5}"/>
              </a:ext>
            </a:extLst>
          </p:cNvPr>
          <p:cNvPicPr>
            <a:picLocks noChangeAspect="1"/>
          </p:cNvPicPr>
          <p:nvPr/>
        </p:nvPicPr>
        <p:blipFill>
          <a:blip r:embed="rId2"/>
          <a:stretch>
            <a:fillRect/>
          </a:stretch>
        </p:blipFill>
        <p:spPr>
          <a:xfrm>
            <a:off x="8819505" y="2138459"/>
            <a:ext cx="2560846" cy="2058402"/>
          </a:xfrm>
          <a:prstGeom prst="rect">
            <a:avLst/>
          </a:prstGeom>
          <a:ln>
            <a:solidFill>
              <a:schemeClr val="tx1"/>
            </a:solidFill>
          </a:ln>
        </p:spPr>
      </p:pic>
    </p:spTree>
    <p:extLst>
      <p:ext uri="{BB962C8B-B14F-4D97-AF65-F5344CB8AC3E}">
        <p14:creationId xmlns:p14="http://schemas.microsoft.com/office/powerpoint/2010/main" val="337072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p:txBody>
          <a:bodyPr/>
          <a:lstStyle/>
          <a:p>
            <a:r>
              <a:rPr lang="fr-FR" b="1" dirty="0">
                <a:solidFill>
                  <a:srgbClr val="C00000"/>
                </a:solidFill>
              </a:rPr>
              <a:t>Diffusions </a:t>
            </a:r>
            <a:r>
              <a:rPr lang="fr-FR" b="1" dirty="0" err="1">
                <a:solidFill>
                  <a:srgbClr val="C00000"/>
                </a:solidFill>
              </a:rPr>
              <a:t>PR</a:t>
            </a:r>
            <a:r>
              <a:rPr lang="fr-FR" sz="4000" b="1" dirty="0" err="1">
                <a:solidFill>
                  <a:srgbClr val="C00000"/>
                </a:solidFill>
              </a:rPr>
              <a:t>é</a:t>
            </a:r>
            <a:r>
              <a:rPr lang="fr-FR" b="1" dirty="0">
                <a:solidFill>
                  <a:srgbClr val="C00000"/>
                </a:solidFill>
              </a:rPr>
              <a:t> ET </a:t>
            </a:r>
            <a:r>
              <a:rPr lang="fr-FR" b="1" dirty="0" err="1">
                <a:solidFill>
                  <a:srgbClr val="C00000"/>
                </a:solidFill>
              </a:rPr>
              <a:t>pOst</a:t>
            </a:r>
            <a:r>
              <a:rPr lang="fr-FR" b="1" dirty="0">
                <a:solidFill>
                  <a:srgbClr val="C00000"/>
                </a:solidFill>
              </a:rPr>
              <a:t>-colombiennes</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94614" y="1407381"/>
            <a:ext cx="12039076" cy="5333791"/>
          </a:xfrm>
        </p:spPr>
        <p:txBody>
          <a:bodyPr/>
          <a:lstStyle/>
          <a:p>
            <a:r>
              <a:rPr lang="fr-FR" sz="2400" b="1" dirty="0">
                <a:solidFill>
                  <a:srgbClr val="008000"/>
                </a:solidFill>
              </a:rPr>
              <a:t>• </a:t>
            </a:r>
            <a:r>
              <a:rPr lang="fr-FR" sz="3000" b="1" dirty="0">
                <a:solidFill>
                  <a:srgbClr val="008000"/>
                </a:solidFill>
              </a:rPr>
              <a:t>Cas particulier de l’Océanie</a:t>
            </a:r>
            <a:endParaRPr lang="fr-FR" dirty="0"/>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fld id="{0303F77D-1BEF-481A-B8C1-15974ED46EB7}" type="slidenum">
              <a:rPr lang="fr-FR" noProof="0" smtClean="0"/>
              <a:t>8</a:t>
            </a:fld>
            <a:endParaRPr lang="fr-FR" noProof="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7" name="Image 6">
            <a:extLst>
              <a:ext uri="{FF2B5EF4-FFF2-40B4-BE49-F238E27FC236}">
                <a16:creationId xmlns:a16="http://schemas.microsoft.com/office/drawing/2014/main" id="{E4735DBB-73B6-BE9C-3009-708A05DC6F8F}"/>
              </a:ext>
            </a:extLst>
          </p:cNvPr>
          <p:cNvPicPr>
            <a:picLocks noChangeAspect="1"/>
          </p:cNvPicPr>
          <p:nvPr/>
        </p:nvPicPr>
        <p:blipFill>
          <a:blip r:embed="rId2"/>
          <a:stretch>
            <a:fillRect/>
          </a:stretch>
        </p:blipFill>
        <p:spPr>
          <a:xfrm>
            <a:off x="2396516" y="2099144"/>
            <a:ext cx="7392504" cy="4758856"/>
          </a:xfrm>
          <a:prstGeom prst="rect">
            <a:avLst/>
          </a:prstGeom>
          <a:ln>
            <a:solidFill>
              <a:schemeClr val="tx1"/>
            </a:solidFill>
          </a:ln>
        </p:spPr>
      </p:pic>
    </p:spTree>
    <p:extLst>
      <p:ext uri="{BB962C8B-B14F-4D97-AF65-F5344CB8AC3E}">
        <p14:creationId xmlns:p14="http://schemas.microsoft.com/office/powerpoint/2010/main" val="2024633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7C999E-C1C7-D0A1-AFC2-F3738457D820}"/>
              </a:ext>
            </a:extLst>
          </p:cNvPr>
          <p:cNvSpPr>
            <a:spLocks noGrp="1"/>
          </p:cNvSpPr>
          <p:nvPr>
            <p:ph type="title"/>
          </p:nvPr>
        </p:nvSpPr>
        <p:spPr>
          <a:xfrm>
            <a:off x="695325" y="763325"/>
            <a:ext cx="10798176" cy="1177588"/>
          </a:xfrm>
        </p:spPr>
        <p:txBody>
          <a:bodyPr/>
          <a:lstStyle/>
          <a:p>
            <a:r>
              <a:rPr lang="fr-FR" b="1" dirty="0">
                <a:solidFill>
                  <a:srgbClr val="C00000"/>
                </a:solidFill>
              </a:rPr>
              <a:t>Diffusions </a:t>
            </a:r>
            <a:r>
              <a:rPr lang="fr-FR" b="1" dirty="0" err="1">
                <a:solidFill>
                  <a:srgbClr val="C00000"/>
                </a:solidFill>
              </a:rPr>
              <a:t>pOst</a:t>
            </a:r>
            <a:r>
              <a:rPr lang="fr-FR" b="1" dirty="0">
                <a:solidFill>
                  <a:srgbClr val="C00000"/>
                </a:solidFill>
              </a:rPr>
              <a:t>-colombiennes</a:t>
            </a:r>
          </a:p>
        </p:txBody>
      </p:sp>
      <p:sp>
        <p:nvSpPr>
          <p:cNvPr id="3" name="Espace réservé du contenu 2">
            <a:extLst>
              <a:ext uri="{FF2B5EF4-FFF2-40B4-BE49-F238E27FC236}">
                <a16:creationId xmlns:a16="http://schemas.microsoft.com/office/drawing/2014/main" id="{29CA0958-829B-67A7-6FCB-3DD2E6DB7314}"/>
              </a:ext>
            </a:extLst>
          </p:cNvPr>
          <p:cNvSpPr>
            <a:spLocks noGrp="1"/>
          </p:cNvSpPr>
          <p:nvPr>
            <p:ph sz="quarter" idx="13"/>
          </p:nvPr>
        </p:nvSpPr>
        <p:spPr>
          <a:xfrm>
            <a:off x="94614" y="1327869"/>
            <a:ext cx="5479250" cy="5413304"/>
          </a:xfrm>
        </p:spPr>
        <p:txBody>
          <a:bodyPr/>
          <a:lstStyle/>
          <a:p>
            <a:r>
              <a:rPr lang="fr-FR" sz="2400" b="1" dirty="0">
                <a:solidFill>
                  <a:srgbClr val="008000"/>
                </a:solidFill>
              </a:rPr>
              <a:t>• </a:t>
            </a:r>
            <a:r>
              <a:rPr lang="fr-FR" sz="3000" b="1" dirty="0">
                <a:solidFill>
                  <a:srgbClr val="008000"/>
                </a:solidFill>
              </a:rPr>
              <a:t>Quelque dates approximatives</a:t>
            </a:r>
            <a:br>
              <a:rPr lang="fr-FR" sz="3200" b="1" dirty="0"/>
            </a:br>
            <a:r>
              <a:rPr lang="fr-FR" dirty="0"/>
              <a:t>• </a:t>
            </a:r>
            <a:r>
              <a:rPr lang="fr-FR" b="1" dirty="0"/>
              <a:t>1493: </a:t>
            </a:r>
            <a:r>
              <a:rPr lang="fr-FR" dirty="0"/>
              <a:t>premier voyage de Christophe Colomb et introduction en Espagne</a:t>
            </a:r>
            <a:br>
              <a:rPr lang="fr-FR" b="1" dirty="0"/>
            </a:br>
            <a:r>
              <a:rPr lang="fr-FR" dirty="0"/>
              <a:t>• </a:t>
            </a:r>
            <a:r>
              <a:rPr lang="fr-FR" b="1" dirty="0"/>
              <a:t>XVI-XVIIe siècles:  </a:t>
            </a:r>
            <a:r>
              <a:rPr lang="fr-FR" dirty="0"/>
              <a:t>transfert de tubercules par les Portugais vers Sao Tomé et les Açores, l’Afrique, l’Inde, la Chine, le Japon et par les Espagnols aux Philippines</a:t>
            </a:r>
            <a:br>
              <a:rPr lang="fr-FR" b="1" dirty="0"/>
            </a:br>
            <a:r>
              <a:rPr lang="fr-FR" i="1" dirty="0"/>
              <a:t>- </a:t>
            </a:r>
            <a:r>
              <a:rPr lang="fr-FR" b="1" i="1" dirty="0"/>
              <a:t>1563: </a:t>
            </a:r>
            <a:r>
              <a:rPr lang="fr-FR" i="1" dirty="0"/>
              <a:t>introduction en Chine (Yunnan) </a:t>
            </a:r>
            <a:br>
              <a:rPr lang="fr-FR" i="1" dirty="0"/>
            </a:br>
            <a:r>
              <a:rPr lang="fr-FR" i="1" dirty="0"/>
              <a:t>- </a:t>
            </a:r>
            <a:r>
              <a:rPr lang="fr-FR" b="1" i="1" dirty="0"/>
              <a:t>1594: </a:t>
            </a:r>
            <a:r>
              <a:rPr lang="fr-FR" i="1" dirty="0"/>
              <a:t>introduction en Chine (Guangdong)</a:t>
            </a:r>
            <a:br>
              <a:rPr lang="fr-FR" i="1" dirty="0"/>
            </a:br>
            <a:r>
              <a:rPr lang="fr-FR" i="1" dirty="0"/>
              <a:t>- </a:t>
            </a:r>
            <a:r>
              <a:rPr lang="fr-FR" b="1" i="1" dirty="0"/>
              <a:t>1594: </a:t>
            </a:r>
            <a:r>
              <a:rPr lang="fr-FR" i="1" dirty="0"/>
              <a:t>introduction en Chine (Fujian) et peut-être à Taiwan</a:t>
            </a:r>
            <a:br>
              <a:rPr lang="fr-FR" i="1" dirty="0"/>
            </a:br>
            <a:r>
              <a:rPr lang="fr-FR" i="1" dirty="0"/>
              <a:t>- </a:t>
            </a:r>
            <a:r>
              <a:rPr lang="fr-FR" b="1" i="1" dirty="0"/>
              <a:t>1605: </a:t>
            </a:r>
            <a:r>
              <a:rPr lang="fr-FR" i="1" dirty="0"/>
              <a:t>introduction en Inde (peut-être antérieure ?)</a:t>
            </a:r>
            <a:br>
              <a:rPr lang="fr-FR" i="1" dirty="0"/>
            </a:br>
            <a:r>
              <a:rPr lang="fr-FR" i="1" dirty="0"/>
              <a:t>-</a:t>
            </a:r>
            <a:r>
              <a:rPr lang="fr-FR" b="1" i="1" dirty="0"/>
              <a:t>1608: </a:t>
            </a:r>
            <a:r>
              <a:rPr lang="fr-FR" i="1" dirty="0"/>
              <a:t>au Japon</a:t>
            </a:r>
            <a:br>
              <a:rPr lang="fr-FR" i="1" dirty="0"/>
            </a:br>
            <a:r>
              <a:rPr lang="fr-FR" dirty="0"/>
              <a:t>• c. 1</a:t>
            </a:r>
            <a:r>
              <a:rPr lang="fr-FR" b="1" dirty="0"/>
              <a:t>750: </a:t>
            </a:r>
            <a:r>
              <a:rPr lang="fr-FR" dirty="0"/>
              <a:t>introduction en France</a:t>
            </a:r>
          </a:p>
          <a:p>
            <a:endParaRPr lang="fr-FR" b="1" dirty="0">
              <a:solidFill>
                <a:srgbClr val="008000"/>
              </a:solidFill>
            </a:endParaRPr>
          </a:p>
          <a:p>
            <a:r>
              <a:rPr lang="fr-FR" dirty="0"/>
              <a:t>  </a:t>
            </a:r>
          </a:p>
        </p:txBody>
      </p:sp>
      <p:sp>
        <p:nvSpPr>
          <p:cNvPr id="6" name="Espace réservé du numéro de diapositive 5">
            <a:extLst>
              <a:ext uri="{FF2B5EF4-FFF2-40B4-BE49-F238E27FC236}">
                <a16:creationId xmlns:a16="http://schemas.microsoft.com/office/drawing/2014/main" id="{82AFE0B8-03CF-CF4E-3BD2-930B48FF625B}"/>
              </a:ext>
            </a:extLst>
          </p:cNvPr>
          <p:cNvSpPr>
            <a:spLocks noGrp="1"/>
          </p:cNvSpPr>
          <p:nvPr>
            <p:ph type="sldNum" sz="quarter" idx="12"/>
          </p:nvPr>
        </p:nvSpPr>
        <p:spPr/>
        <p:txBody>
          <a:bodyPr/>
          <a:lstStyle/>
          <a:p>
            <a:pPr rtl="0"/>
            <a:r>
              <a:rPr lang="fr-FR" b="1" dirty="0"/>
              <a:t>9</a:t>
            </a:r>
            <a:endParaRPr lang="fr-FR" noProof="0" dirty="0"/>
          </a:p>
        </p:txBody>
      </p:sp>
      <p:sp>
        <p:nvSpPr>
          <p:cNvPr id="9" name="Espace réservé de la date 4">
            <a:extLst>
              <a:ext uri="{FF2B5EF4-FFF2-40B4-BE49-F238E27FC236}">
                <a16:creationId xmlns:a16="http://schemas.microsoft.com/office/drawing/2014/main" id="{59C63BA2-17C9-445B-9BD1-050E72A38681}"/>
              </a:ext>
            </a:extLst>
          </p:cNvPr>
          <p:cNvSpPr>
            <a:spLocks noGrp="1"/>
          </p:cNvSpPr>
          <p:nvPr>
            <p:ph type="dt" sz="half" idx="10"/>
          </p:nvPr>
        </p:nvSpPr>
        <p:spPr>
          <a:xfrm>
            <a:off x="7251664" y="6376047"/>
            <a:ext cx="3823112" cy="365125"/>
          </a:xfrm>
        </p:spPr>
        <p:txBody>
          <a:bodyPr/>
          <a:lstStyle/>
          <a:p>
            <a:r>
              <a:rPr lang="fr-FR" noProof="0"/>
              <a:t>12/12/2023 </a:t>
            </a:r>
            <a:endParaRPr lang="fr-FR" dirty="0"/>
          </a:p>
        </p:txBody>
      </p:sp>
      <p:pic>
        <p:nvPicPr>
          <p:cNvPr id="5" name="Image 4">
            <a:extLst>
              <a:ext uri="{FF2B5EF4-FFF2-40B4-BE49-F238E27FC236}">
                <a16:creationId xmlns:a16="http://schemas.microsoft.com/office/drawing/2014/main" id="{37206F6D-4D0A-1F31-47EC-00B308A219ED}"/>
              </a:ext>
            </a:extLst>
          </p:cNvPr>
          <p:cNvPicPr>
            <a:picLocks noChangeAspect="1"/>
          </p:cNvPicPr>
          <p:nvPr/>
        </p:nvPicPr>
        <p:blipFill>
          <a:blip r:embed="rId2"/>
          <a:stretch>
            <a:fillRect/>
          </a:stretch>
        </p:blipFill>
        <p:spPr>
          <a:xfrm>
            <a:off x="5732890" y="2373689"/>
            <a:ext cx="6237275" cy="3755973"/>
          </a:xfrm>
          <a:prstGeom prst="rect">
            <a:avLst/>
          </a:prstGeom>
          <a:ln>
            <a:solidFill>
              <a:schemeClr val="tx1"/>
            </a:solidFill>
          </a:ln>
        </p:spPr>
      </p:pic>
    </p:spTree>
    <p:extLst>
      <p:ext uri="{BB962C8B-B14F-4D97-AF65-F5344CB8AC3E}">
        <p14:creationId xmlns:p14="http://schemas.microsoft.com/office/powerpoint/2010/main" val="594374278"/>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0839975_TF67498733_Win32" id="{A5096F34-D460-4501-A04B-9A9FCC56B828}" vid="{91FC967A-6C1F-49D5-991F-B7EE1CF76F63}"/>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bdc7a671-4cb7-4337-849e-58308b01ff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CEDA6355BEDC458647D2991EE616FF" ma:contentTypeVersion="14" ma:contentTypeDescription="Create a new document." ma:contentTypeScope="" ma:versionID="8b54bc207236f53abf7a8a8b453863d5">
  <xsd:schema xmlns:xsd="http://www.w3.org/2001/XMLSchema" xmlns:xs="http://www.w3.org/2001/XMLSchema" xmlns:p="http://schemas.microsoft.com/office/2006/metadata/properties" xmlns:ns3="bdc7a671-4cb7-4337-849e-58308b01ffd2" xmlns:ns4="a01a1a50-9a29-4428-b9f4-3b3a3d988e66" targetNamespace="http://schemas.microsoft.com/office/2006/metadata/properties" ma:root="true" ma:fieldsID="3193df9be4f18b239435312fbe85fc90" ns3:_="" ns4:_="">
    <xsd:import namespace="bdc7a671-4cb7-4337-849e-58308b01ffd2"/>
    <xsd:import namespace="a01a1a50-9a29-4428-b9f4-3b3a3d988e6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7a671-4cb7-4337-849e-58308b01ffd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1a1a50-9a29-4428-b9f4-3b3a3d988e6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F876D-ECAD-49DD-95DE-E4DA3D4E9CA1}">
  <ds:schemaRefs>
    <ds:schemaRef ds:uri="a01a1a50-9a29-4428-b9f4-3b3a3d988e66"/>
    <ds:schemaRef ds:uri="http://schemas.openxmlformats.org/package/2006/metadata/core-properties"/>
    <ds:schemaRef ds:uri="http://www.w3.org/XML/1998/namespace"/>
    <ds:schemaRef ds:uri="http://purl.org/dc/dcmitype/"/>
    <ds:schemaRef ds:uri="http://purl.org/dc/terms/"/>
    <ds:schemaRef ds:uri="bdc7a671-4cb7-4337-849e-58308b01ffd2"/>
    <ds:schemaRef ds:uri="http://schemas.microsoft.com/office/infopath/2007/PartnerControls"/>
    <ds:schemaRef ds:uri="http://schemas.microsoft.com/office/2006/metadata/properties"/>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ECEC4A2E-5C25-4213-B0E6-549F497A1F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7a671-4cb7-4337-849e-58308b01ffd2"/>
    <ds:schemaRef ds:uri="a01a1a50-9a29-4428-b9f4-3b3a3d988e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Conception Chronique</Template>
  <TotalTime>0</TotalTime>
  <Words>2272</Words>
  <Application>Microsoft Office PowerPoint</Application>
  <PresentationFormat>Grand écran</PresentationFormat>
  <Paragraphs>76</Paragraphs>
  <Slides>17</Slides>
  <Notes>2</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17</vt:i4>
      </vt:variant>
    </vt:vector>
  </HeadingPairs>
  <TitlesOfParts>
    <vt:vector size="25" baseType="lpstr">
      <vt:lpstr>Arial</vt:lpstr>
      <vt:lpstr>Calibri</vt:lpstr>
      <vt:lpstr>Calibri Light</vt:lpstr>
      <vt:lpstr>Calisto MT</vt:lpstr>
      <vt:lpstr>Helvetica</vt:lpstr>
      <vt:lpstr>Univers Condensed</vt:lpstr>
      <vt:lpstr>ChronicleVTI</vt:lpstr>
      <vt:lpstr>Conception personnalisée</vt:lpstr>
      <vt:lpstr>DES ORIGINES Américaines DE LA PATATE DOUCE  Alain P. Bonjean</vt:lpstr>
      <vt:lpstr>FICHE BotAnico-genetique</vt:lpstr>
      <vt:lpstr>DESCRIPTION de l’espèce</vt:lpstr>
      <vt:lpstr>ECOLOGIE</vt:lpstr>
      <vt:lpstr>OU a été domestiquée cette espèce ?</vt:lpstr>
      <vt:lpstr>PARTICULARITE de l’espèce</vt:lpstr>
      <vt:lpstr>Diffusions pre-colombiennes </vt:lpstr>
      <vt:lpstr>Diffusions PRé ET pOst-colombiennes</vt:lpstr>
      <vt:lpstr>Diffusions pOst-colombiennes</vt:lpstr>
      <vt:lpstr>ETAT ACTUEL DES CULTURES</vt:lpstr>
      <vt:lpstr> Quelques NOMS COMMUNS</vt:lpstr>
      <vt:lpstr>USAGES ALIMENTAIRES (I)</vt:lpstr>
      <vt:lpstr>USAGES ALIMENTAIRES (II)</vt:lpstr>
      <vt:lpstr>PLANTE MEDICINALE</vt:lpstr>
      <vt:lpstr>PLANTE ORNEMENTALE</vt:lpstr>
      <vt:lpstr>BIBLIOGRAPHIE SOMMAIRE</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Alain BONJEAN</dc:creator>
  <cp:lastModifiedBy>Alain BONJEAN</cp:lastModifiedBy>
  <cp:revision>131</cp:revision>
  <dcterms:created xsi:type="dcterms:W3CDTF">2022-09-02T08:21:22Z</dcterms:created>
  <dcterms:modified xsi:type="dcterms:W3CDTF">2023-11-11T09:30:00Z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0x01010029CEDA6355BEDC458647D2991EE616FF</vt:lpwstr>
  </property>
</Properties>
</file>